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5" r:id="rId2"/>
    <p:sldId id="306" r:id="rId3"/>
    <p:sldId id="317" r:id="rId4"/>
    <p:sldId id="318" r:id="rId5"/>
    <p:sldId id="319" r:id="rId6"/>
    <p:sldId id="267" r:id="rId7"/>
    <p:sldId id="308" r:id="rId8"/>
    <p:sldId id="320" r:id="rId9"/>
    <p:sldId id="324" r:id="rId10"/>
    <p:sldId id="326" r:id="rId11"/>
    <p:sldId id="325" r:id="rId12"/>
    <p:sldId id="327" r:id="rId13"/>
    <p:sldId id="293" r:id="rId14"/>
    <p:sldId id="273" r:id="rId15"/>
    <p:sldId id="303" r:id="rId16"/>
    <p:sldId id="329" r:id="rId17"/>
    <p:sldId id="289" r:id="rId18"/>
    <p:sldId id="328" r:id="rId19"/>
    <p:sldId id="283" r:id="rId20"/>
    <p:sldId id="284" r:id="rId21"/>
    <p:sldId id="311" r:id="rId22"/>
    <p:sldId id="287" r:id="rId23"/>
    <p:sldId id="300" r:id="rId24"/>
    <p:sldId id="31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4" autoAdjust="0"/>
    <p:restoredTop sz="94660"/>
  </p:normalViewPr>
  <p:slideViewPr>
    <p:cSldViewPr snapToGrid="0">
      <p:cViewPr>
        <p:scale>
          <a:sx n="66" d="100"/>
          <a:sy n="66" d="100"/>
        </p:scale>
        <p:origin x="149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4" d="100"/>
        <a:sy n="74" d="100"/>
      </p:scale>
      <p:origin x="0" y="-33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03"/>
    </inkml:context>
    <inkml:brush xml:id="br0">
      <inkml:brushProperty name="width" value="0.06667" units="cm"/>
      <inkml:brushProperty name="height" value="0.06667" units="cm"/>
    </inkml:brush>
  </inkml:definitions>
  <inkml:trace contextRef="#ctx0" brushRef="#br0">7033 3186 8448,'-18'12'3776,"16"-3"-2976,2 2-1024,0-5 640,2 6-384,1 1 96,-1 6-96,0 3-480,2 9 384,0 3 512,1 8-352,0 7 64,3 10-96,2 7 32,0 2-64,4 8 416,3 4-320,1 0 0,2 1-64,-1-3 32,1 0-64,2-4 352,3 4-320,-3-4 704,8-1-576,-3 0 447,1 1-479,-2 3-96,2-1 0,2 4-64,-1-5 0,-2-1 64,2 1-32,2 0 64,-2-7-64,1 0-32,-1-3 32,6-6-32,-3 3 0,-2-6 352,-1 4-288,3-1 0,1-4-32,-2 5 416,4-2-352,0 7-32,-1-2-32,7 0 32,0-5-32,3 6 64,-3-3-64,2-8-480,-6-6 384,-2-3 160,-4 2-96,2-4 128,-2-2-96,2 1 352,7-4-320,-3 1 256,-3-2-224,-2 1-160,2 1 64,4-3 96,-6 0-96,3-2-64,1 2 32,1-2 32,3-1 0,0-3 64,-4 0-32,-3 0 64,-1-1-64,-4 3-32,5-4 32,0 7 128,-4 1-128,3 0 0,0-2 0,3 4-32,5-6 0,2-3-96,-3 0 64,3-5-64,3 9 64,-2-4-64,5-1 64,-4 1 32,8-1 0,-3 0 0,1 2 0,4-1 64,-2-3-32,2-1-192,4-6 128,6 2-96,-5-4 96,3 2-64,-1-4 64,1-2-64,2-2 64,1-2-64,-4-1 64,9-3 32,3-2 0,11-4 0,-7-1 0,7-5 0,-3-6 0,1 1-96,4-2 64,1-1 128,-4-3-96,9-6 0,-1 0 32,-2-1-32,3-1 0,2-1 160,7-9-128,1-1-96,-4-6 64,3 1 160,-2-5-128,2-9 0,-4 4 0,-2-5 32,2-4-32,-1-9-96,1 8 32,-2-5 128,0-2-96,2-1 192,-4 0-160,4-2 0,-4-2 0,3-6 320,1-1-288,4-4 256,-5-7-224,1-2-256,1 0 160,4-4 160,-9-6-160,2-1 224,-2 0-192,8 0 448,-7-5-352,-5-6 96,0 1-160,0-3 64,-3-2-96,-6 3-32,1 4 32,0 2 32,1-4-32,-3-2-32,0 2 32,-5-5 32,0 2-32,-5 6-32,2 2 32,-9 4-32,-5 10 0,1 12 64,-14 13-32,-7 11 64,-5 4-64,-8 15 64,-4 5-64,-2 6 256,-6 7-224,-5 4-128,-1 3 64,-2 4-96,-1 1 64,-3 4-1408,-3 2 1120,-1 2-3552,-4 1 2977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5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7249 5325 4608,'-16'3'2080,"14"-3"-1632,2-2-544,-3 2-2016,-2-1 1632,3-1-1920,-1 1 1792,1-1 416,0 0 64,2 1 2816,0 1-2080,0 0 2368,4 0-2240,-1 0 1344,2 0-1536,-3 0 864,3 0-1024,1 0 864,-2-2-960,2 2 768,-5 0-768,2 2 288,0-2-416,0 1 351,1 3-383,0 0 192,2 4-224,-1 1 384,0 3-352,0-2 448,2 0-416,0-2 96,1 1-192,-1 0 160,3 3-192,-3 1 192,3 4-192,0-1 96,3 4-96,-1 3 352,3-2-320,2 1 544,1-3-480,-1-1-64,0 0 0,0-1-64,1-1 0,-1 2 0,3 2 0,0 3-96,0-2 64,2 8 288,5 1-192,3 0 224,2 4-192,0-1 192,1 1-192,-2-1-64,2-1 0,-3-3 32,-1 3-32,-1-5 64,-4-2-64,-2 1 64,1 1-64,1-2 160,-2 1-160,3 4 96,2-2-96,-2 0-32,5 4 32,-3-2 32,-2-2-32,-2 0 160,-2-3-160,0-4 96,-4-2-96,-2-1 64,-1-3-64,-1 0-32,1-1 32,-1 3-32,-1 0 0,-2-2 0,1 1 0,-1 6 256,-2-4-192,3-1 320,1-2-288,0-2-576,1-1 384,-1-3 576,1 1-416,-1 1-64,3 0 0,0 2 160,-1 1-128,4 1 192,-3 2-192,2 4-96,-3-1 64,2-2 96,1 1-96,1 0 96,-2-4-64,0 0 64,-5-2-64,4 1 160,-2-3-160,2 3 352,-3-1-288,0 1-32,1 6-32,-1 0-128,3-2 64,0 3 192,0-4-128,2 0 192,0-2-192,-2 0 0,0-2 0,0-1-32,0-2 0,-3 3 64,3 0-32,3 4-96,-1 2 32,-1 0 288,5 2-192,-4 1 64,0-4-96,-2-1 64,-2-2-64,1 0-32,-1 0 32,2-2-32,-3 2 0,0 0 0,0-2 0,1 1 64,2-1-32,2 5-96,3 0 32,0 0-64,0 1 64,-3 1 192,0 1-128,3-3 0,-1 1 0,-1-2-320,-3 2 224,0-3 320,0 1-224,-1 0 0,1-2 0,0 2-32,2 2 0,0 4 0,3 0 0,1 4-192,1 0 160,0-2 256,3-2-160,2-2-32,-3 1 0,4-2-128,0-1 64,-1 2 128,2 0-96,1 6-64,2 0 32,0 7 192,0-1-128,6 4-96,4-4 64,0-4 0,-3-4 0,-4-1 64,-1-3-32,1 3-192,0 1 128,-3 4 0,2 1 32,6 5 0,2 0 0,0-2 160,-5 0-128,3 2-96,-4 3 64,-1-2 96,3 3-96,-4 0-64,6-3 32,1 5-64,5-5 64,-5 1 128,2 4-96,1 1 0,-2-1 32,-1-4-128,0-6 64,-2 2 128,1-1-96,1 1-256,0 2 192,-5-3 224,2 5-160,1 0 32,0-2 0,2 1 32,-2 6-32,6 4-32,4-1 32,-5-2-128,-4-7 64,-3-4 32,-4-7 0,-1 2 64,3 2-32,-1 6-288,-2 3 192,5 4 320,7-1-224,3 0-96,-5-4 64,0 1 0,-4 0 0,-4-3 0,-2-3 0,0-3 0,-4 1 0,1-2 0,6-2 0,5 3-96,2 4 64,-2 6-256,1 0 224,2 1 32,-2-2 32,-3-6-192,-4-6 160,-1 1-96,-1-2 96,3-3-64,-6 2 64,1 1 32,-3 3 0,-3-1-192,1 2 160,1 3 0,3-4 32,0-1-288,-2-1 224,-4 1-128,-3-4 128,-6 4-160,-1-3 192,-3 1-96,-3-2 96,0 2-512,4 0 416,1 0-928,8-4 800,2-1-864,2 2 832,-1-5-1472,-6-6 1344,-9-16-4287,-11-3-4801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6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6610 13108 8704,'9'-3'4000,"-6"1"-3168,7-1-1056,-2 0-64,4 1 160,0-4 320,3 0-160,2-1 352,-3 2-288,12-2 672,-4 3-576,1 0 1056,1 0-928,1 3 191,5 0-351,4-2-192,3 1 32,5 0 256,7 1-192,4 1 224,-1 0-192,3 1 576,-4-1-544,4 0 608,-1 0-576,1 0 928,-3 0-832,-3 0 608,0 0-640,0 0 64,1-1-224,2-2 64,3 2-96,2-1-96,0 1 32,-1-1-64,2 0 64,1 2 192,3 0-128,0 0 448,-3 0-352,1 0 288,-3-1-320,4-1-32,-1 0-32,1 1 128,-2-1-128,1 1-96,0-1 64,14 0 96,-5 1-96,1-1 192,-6 4-160,-3-2 448,1 1-352,-2-1 0,-1 0-64,-2 0-224,2-1 128,-4-1 96,-3-2-64,0 0 192,0 0-160,0 1 96,-3 0-96,1-4 160,-3 2-160,0 0 0,-3 2 0,4-1 32,-2-1-32,1 2 160,1 0-160,-2 1 288,-1 0-256,-8 1 160,0-1-192,-5-1 192,-2 1-192,2-1 0,3 1 0,2-2 32,0 1-32,1 2-288,-4 0 192,3-1 128,-2-2-64,-4 3-64,0 1 32,-2 0 192,3 0-128,0 0 288,-2 0-256,3 0 64,-2 0-96,1 0 64,-2 0-64,-2 0 64,-1 0-64,-5-1 256,0-2-224,-2 3 320,2 0-288,-1 3 224,-2-2-224,3 2-64,4 1 0,-5-2 32,1 0-32,4-1-96,1 2 32,3-3 128,-1 1-96,1-1 192,2 2-160,-3-2 96,1 2-96,0-2-32,2 1 32,1-1 32,3 0-32,5 0-32,-2 0 32,3 0 32,3 2-32,-2-2-96,-1 0 32,3 0 128,0 0-96,1 0 0,4-2 32,-3 2-32,5 0 0,0-1 0,5-1 0,0 0-96,5 1 64,-1-2-64,-1 2 64,0-2 32,4 0 0,1-1 0,1 3 0,1-3 160,-3 1-128,0-2 0,4 2 0,6 0 32,0-4-32,0 2-32,-2-3 32,3-3-32,6 2 0,0 2 160,-4 1-128,-1 0-96,4 2 64,-1-3 0,-2 2 0,-3-1 0,0-1 0,0 1 0,5-2 0,4 0 0,-5 1 0,-1 1 0,-3-1 0,3 1 64,0-1-32,-6 0-96,-2 3 32,1-3 128,0 2-96,1 0 0,-2-2 32,-4 3-32,4-1 0,-2-2-96,2 1 64,-5 0 32,-1 3 0,-4 0 64,-2-1-32,2 1-32,-5-1 32,-2 1 128,-2 2-128,-3-1-160,-5 2 96,-5-2-192,-3 2 192,-4 0-256,-5 0 192,0-1-480,-5-1 448,2 0-288,-4 2 288,-2 0-1280,-1 2 1120,0-2-2880,0 2 2432,3-2-4416,0 0 3905,-4-5-9633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7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5441 8991 12800,'-36'12'5663,"21"-12"-4447,-7-5-1536,14 3 736,-4-1-384,-1 0-32,2-2 32,-2-1-128,3 2 64,-2-1 384,1 1-288,5 1 1440,3 1-1184,0 1 768,1 1-768,2 0 512,0 0-608,5 3 224,-1 0-320,4 2 96,2 1-160,3-2 320,-2 2-288,2-2 128,2 0-160,0-1 64,-3 2-96,0-2-96,4 1 32,-5 1 192,4 1-128,1 1 0,3-2 0,1 3-32,0-1 0,2 0 256,3 1-192,-3 0-32,1-1 0,1 1-32,1 0 0,2-1 64,-2 2-32,3 0 256,-4 1-224,3 0 160,0 1-192,5-2 96,-5 1-96,4 0-32,-5 0 32,2 0 32,2 0-32,-1 2 160,3 0-160,-1-1 96,-2 1-96,3-2 160,0 1-160,1-1-96,-1 4 64,4-3 0,4 0 0,3 1-96,1 1 64,-3 0 32,4-2 0,-5 2 64,-3 1-32,-2-1-32,2 0 32,-3 1 320,1-2-288,-1-1 0,2 1-32,1 0 32,-5-1-32,3 3 64,-4-4-64,2 2-32,-4 0 32,1 1-32,2 3 0,0-1-96,0-2 64,6 0 128,-3-1-96,-1 0 288,1-3-224,0 1-128,-2 0 64,1-2 96,-2 3-96,0 0 0,0-1 32,0 0-128,2 2 64,1 1 128,0 1-96,-3 0 0,2 1 32,-1 1-32,4 0 0,-2 1 64,-3-2-32,3 3-32,-6-5 32,-2 0-32,1-1 0,0 0 0,1 0 0,1-1 160,-4-1-128,2 5-96,2-3 64,-1-1-96,0 1 64,-1 0 32,4 1 0,-2 2-96,-1 0 64,2 0 128,0 1-96,4 0-64,-3 1 32,-2 0 288,-1 2-192,4-4-224,-6 0 160,1-2 64,-2-1-64,4-2-160,0 0 128,0 0 96,-1 1-64,4 3 96,-4-3-64,1-1-96,-3 0 32,0 0 192,1 2-128,-3-1-96,-1 3 64,1 0 0,0 0 0,4-3-96,-2 0 64,1-2 128,1 3-96,1-2 288,2 2-224,-4 1-384,-3-3 256,-4-2 0,2-1 64,-1 0 352,0 0-288,1-1 0,-1 1-32,0 1-128,8-3 64,-1 0 128,4 0-96,-1 0 96,0 2-64,-2 1 64,-3-2-64,0 3-32,1-3 32,-3 2-320,-1 0 224,1-2 128,-1 1-64,6 1 0,3 1 32,-7 0 128,4 2-128,2 1-96,-2-2 64,0 1 0,-3 0 0,3-1 0,-3 1 0,-3-3 160,4 1-128,0 1 96,1 1-96,2-3-96,2 2 32,0 0 192,-2-1-128,2 2-96,-4-1 64,4 5-96,-1 0 64,2 0-64,3 0 64,5 0 128,8 1-96,5 3 96,-2-3-64,5 1-32,-1 1 32,3 2-32,4 0 0,2 0 0,1 4 0,3 1 64,2-3-32,-1 0 64,6 4-64,0 0-288,-1 1 192,6-5 128,5 7-64,-6-2 96,3-1-64,3 2-32,-3 1 32,-2-5 224,-5 2-192,-3 1 64,0-1-96,0-1 64,6 2-64,-9-1-96,1 1 32,-3-1 32,6 4 0,1-3-96,-1 1 64,-1 4 288,-5 2-192,8-5-128,0 3 64,-3-3-192,-5 4 160,-5-5 96,0 0-64,-4-2 96,5 1-64,-4 1-192,-6 3 128,4-2 0,-7 0 32,-5-1 64,0-5-32,-5-1-32,-2-4 32,-3 3-128,0-1 64,-2-1 128,-6-1-96,-1 1-352,-4-1 288,-2-1-352,-1 0 320,-4-3-928,-3-2 768,-1-4-1568,-3-2 1376,-3-2-3744,-2-6 3232,1-6-7135,-6-14 6207,0-11-6080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8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5429 11336 9472,'-25'7'4288,"18"-6"-3360,-7-1-1184,8 0 704,-1 0-416,-4-1 352,2-1-288,-1 0 320,2 0-320,1 1 1023,-1 1-863,4 0 800,-2 0-768,5 0 192,-2 0-352,3-2-64,4-1-32,6-2 224,3-2-192,5-1-128,1 0 64,8-2-96,3-4 64,-1 1 192,4-2-128,4-2 288,3 1-256,4-1 320,0-4-288,-9 4 224,17-3-224,-4 2-160,3 2 64,-4 0 256,0 1-192,-10 3-288,16-1 160,1 0 32,-2 0 32,-3-1 512,3-2-384,-5 1 480,0 2-448,0 1 544,-2 2-544,0 2-64,-2-1-32,-2 4 0,-2-3-32,3 2 64,0 1-64,0-1-32,3-1 32,-1-5-32,5-3 0,2 2 160,-5-1-128,4 1 448,-1-1-352,3 4 288,3-2-320,2 0 128,-1 1-160,1-1-128,2 0 64,6 2 96,0-1-96,1-1-64,-2 0 32,1-1 128,-1 2-96,5 0 96,1-1-64,-1 1 64,6 2-64,-2-2-96,4-2 32,2 2 192,-5 0-128,3-3-160,0 2 96,-3 1 96,-2-1-64,-5 0 0,-5 1 32,2-2 128,0 0-128,3 1-96,2-1 64,0 3 0,-2-1 0,3 1-96,4-1 64,0 1 192,-2 0-128,-1 0 0,1-2 0,5 0 480,2 2-384,-5-2 128,16-7-192,-6-1 256,0 1-256,-3 2-32,-7 0 0,-7 1-128,0-1 64,-1 0-64,0 3 64,-5 0 192,-2 0-128,1-3 96,-4 2-96,2-2 256,1 2-224,3 2 64,0-3-96,2 3-192,1-3 128,-1-2 0,3 0 32,2 1 0,-1 1 0,-2-1 64,3 0-32,-1 0-96,5 1 32,-4 1 288,-2-2-192,0 1 224,-3 2-192,3-2 32,-1 3-96,1-2 352,-5 0-320,5-5 160,-5 2-160,7 0-32,0-6 0,4 1-128,1 0 64,2 1 32,9-6 0,-2 2-96,1-3 64,11 0 32,-2-3 0,4 0 64,-1-2-32,4 1 160,1 1-160,1 0-96,1 1 64,4-6 160,-1 1-128,0-4-160,1 0 96,2-5 192,-1 6-160,-1 0-64,4-3 64,-2-2 448,-3 1-352,1 2-416,2-1 288,-7 4 64,-1 1-32,0-4-160,2 1 128,-1-3-256,2 3 192,3-2 256,0 2-160,-4 3 32,1-5 0,-1 2 128,-2 1-128,7 2-160,-2 1 96,-2 1-96,-5 2 96,2 3 32,5-5 0,-1 5-96,-4 1 64,-5-2-320,-2 3 256,-2 0-928,-6 6 768,1-2-320,5 3 416,-4 4-800,-6 0 736,0 2-1536,-3 0 1344,-2 4-1696,-5-6 1600,-1 2-2528,1-5 2304,7-2-4575,-2 1 4063,-4-1-5728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04"/>
    </inkml:context>
    <inkml:brush xml:id="br0">
      <inkml:brushProperty name="width" value="0.06667" units="cm"/>
      <inkml:brushProperty name="height" value="0.06667" units="cm"/>
    </inkml:brush>
  </inkml:definitions>
  <inkml:trace contextRef="#ctx0" brushRef="#br0">5213 7678 8832,'-24'-36'4000,"12"25"-3168,2-15-1056,10 6 480,4-10-256,9-17 0,5-20 0,11-20 160,20-19-128,16-22-96,14-22 64,25-13-96,17-11 64,10-8 128,13 2-96,7 3-64,7 11 32,-5 9-608,1 15 512,-13 19 128,-15 21-32,-7 17 128,-10 24-64,-16 20 512,-11 16-416,-13 15 480,-7 22-448,-7 15 640,-6 22-608,-7 27 96,-7 27-224,-11 18-128,-9 29 64,-10 25 96,-7 21-96,-8 19 96,0 4-64,3 6-544,7 4 384,9-5-32,9-6 96,11-21-128,12-5 160,-2-11-800,-2-9 640,7-13 160,-4-14 0,-3-13 32,2-21 32,11 8-480,2-37 352,0-24-1152,7-22 960,3-25 320,8-23-96,14-27 544,9-23-352,4-26 0,12-18-64,2-15-64,3-19 32,12-9 672,3-17-544,-3-10 576,10-13-576,-2-6 32,12-11-128,9 10-64,1 17 32,4 17-128,5 19 64,-1 27 128,-13 17-96,-11 24-448,-4 19 384,-16 21-96,-8 18 96,-10 25 160,-6 19-96,-10 28 192,-2 25-160,-12 24 448,-10 17-352,-7 19 448,-11-1-416,-10 1 96,-8-9-192,-10-16 64,2-14-96,-5-19-1632,-6-21 1248,-7-16-4352,-3-14 3648,-9-20-4608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05"/>
    </inkml:context>
    <inkml:brush xml:id="br0">
      <inkml:brushProperty name="width" value="0.06667" units="cm"/>
      <inkml:brushProperty name="height" value="0.06667" units="cm"/>
    </inkml:brush>
  </inkml:definitions>
  <inkml:trace contextRef="#ctx0" brushRef="#br0">6591 4407 11648,'-25'-13'5247,"27"6"-4127,-2 2-1408,0 5 416,5-1-160,0-1-256,3 0 192,2 0-32,5 1 96,6-1-704,4-1 577,13 0-385,1-2 416,6-3-128,-1 2 192,6-1-160,6-1 192,14-3 0,12 0 32,6-4 0,19-1 0,9-6 0,17-5 0,7 1 64,-2-3-32,5 1-96,-10 7 32,-9 4 32,-3 3 0,-9 8 0,-14 6 0,-11 12-96,-8 5 64,-13 10 32,-4 18 0,-12 12 160,-18 23-128,-15 17-160,-17 25 96,-15 12-256,-16 19 192,-12-1 160,-9 0-64,-2-4 96,0-8-64,7-8-32,5-8 32,2-4-32,5-2 0,8-14-96,-3 13 64,11-21 32,9-19 0,7-15-192,6-15 160,12-12-992,7-11 800,11-21-96,11-13 224,11-14-32,9-15 96,7-18 384,15-9-288,11-10 0,6-10-32,14-4-224,2-5 160,5-8-2688,12-5 2144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19"/>
    </inkml:context>
    <inkml:brush xml:id="br0">
      <inkml:brushProperty name="width" value="0.04667" units="cm"/>
      <inkml:brushProperty name="height" value="0.04667" units="cm"/>
      <inkml:brushProperty name="color" value="#00CCFF"/>
    </inkml:brush>
  </inkml:definitions>
  <inkml:trace contextRef="#ctx0" brushRef="#br0">7804 3248 7296,'-9'5'3360,"7"0"-2656,4 4-896,3-4 224,-1 1-64,2 6-96,2 3 96,2 2 384,-3-1-288,3 2 544,-3 1-480,0 4 480,1-2-448,-1 2 448,0 5-448,4 3 288,3 8-352,3 3 320,3 1-320,1 3 320,1 8-320,5-1-128,2 2 32,3-2-96,2 1 64,1 0 288,3 2-192,4 1-224,0-4 160,7 3-32,-2 2 32,-2-2 448,-3 2-352,0 1 320,-3-3-320,1 4 223,2-6-223,0 5 288,2-9-288,-2 1-32,0-3-32,0 4 32,-2-5-32,-1 2 160,-2-3-160,0 1 96,3 1-96,0 0 352,2 0-320,8 13 160,-4-4-160,-2-4-32,1-3 0,-1-2 32,1-5-32,0-4-288,6 2 192,-4 1 128,3 0-64,-8 0 0,4 3 32,-1-1 32,0 5-32,-1-4 416,3-1-320,3-2 0,-1 1-64,0-5 128,0-1-160,3-7-96,5 1 64,5-2 96,-3-1-96,-3 0-64,3 2 32,2 2 192,1 2-128,5-2-160,-4 1 96,-3-1 96,5-3-64,1-3 96,3-1-64,3-3-96,-5-1 32,-1-5-64,-1 1 64,-1-3 32,4 1 0,2 1 0,2-2 0,0-1 0,1-1 0,10-4 0,-5-2 0,1-1-96,-2-4 64,2-1 288,3-5-192,-3-2-128,0-5 64,-2 3 96,-3 0-96,4 1 192,-3-3-160,2-3-96,-3-1 64,0-2 256,5 1-192,-7-4 320,4-3-288,-22 7 64,29-9-128,-2-4 256,-8 1-224,4-3-128,-5-4 64,5 3 0,-1-4 0,-4-1 160,-5 2-128,-1-3 192,1 4-192,0-3 288,0-3-256,-3 0-32,0-2 0,-2 2 32,0-1-32,0 0 64,5-5-64,-6-2 256,-2 4-224,1 2-32,-1-3 0,3 3 128,4-7-128,1-5 0,-5 1 0,-2 3-32,-3 0 0,3-2 64,3-2-32,1 1-32,-2-3 32,-1 6 224,1-6-192,5-2-224,1 1 160,-5-2 64,-4 4-64,1 0 96,-3-2-64,2 0 64,0-3-64,3 6-192,-2-3 128,-7-2 0,4 1 32,-2-1 64,-1-1-32,-2-1-96,3-2 32,-3-1 128,-6 4-96,3 0 544,-6-2-416,-1 8 32,0-8-96,0 4 32,2-5-64,0-5-192,4-4 128,-7 0 96,5-4-64,-4 2 0,-4-2 32,2 1-128,0 4 64,-3 6-64,-2 0 64,0 7 128,-7 4-96,3 2 0,-4 4 32,-2 3 32,-3 2-32,-1 2-544,4 1 384,-5 2-32,1 3 96,-4 4-32,0-1 64,-2 5 128,-1 2-96,-4 7 384,0-1-320,0 5 0,0-5-32,3-2-480,-2 0 352,5-2-352,1-2 352,0 3-128,0 0 160,-1 4 128,-5 1-64,2 4 192,-3 3-160,-3-2 192,1 4-192,-3 2 96,0 1-96,0-1-32,-2 1 32,-2 2-32,2 0 0,-3 1 64,0 1-32,-3 1 64,3-2-64,0 2-992,0-2 736,-1 0-2432,-2-1 2048,-2-5-6623,-5-3 5567,-25 0-5344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0"/>
    </inkml:context>
    <inkml:brush xml:id="br0">
      <inkml:brushProperty name="width" value="0.04667" units="cm"/>
      <inkml:brushProperty name="height" value="0.04667" units="cm"/>
      <inkml:brushProperty name="color" value="#FFFFFF"/>
    </inkml:brush>
  </inkml:definitions>
  <inkml:trace contextRef="#ctx0" brushRef="#br0">6157 14539 11264,'-14'3'5024,"12"-2"-3937,2-1-1375,0 0 608,0 0-320,0 0-96,2 0 64,3 0 128,0 0-96,-1 0 384,2 0-320,-3 0 992,1 0-832,4 3 896,-1-3-832,3 1 288,-3 0-384,1 1-128,-1 2-32,3-4-32,-3 0 0,4 0 0,-2 0 0,2 0 256,-1-2-192,1 2 224,2 0-192,2 0 32,5-2-96,-1 2 160,1 0-160,5 0 192,4 0-192,4 2 96,1-2-96,6 0 64,-1 0-64,3-2-32,1 0 32,3 2 224,4 0-192,5 2 64,1 3-96,4 4 160,4-1-160,5 0 96,8 1-96,0-1 64,2 3-64,3-3-32,4 0 32,0 0 416,-4-3-352,-5 0 416,2 0-384,5 2-64,-2-3-32,-1 5 128,8-2-128,11-1 0,0 5 0,4-5-32,10 1 0,-3 0-96,6-2 64,6-2 32,-7 3 0,1-3 64,29-2-32,-15 3 416,-2-1-320,-6 1 288,1 0-320,0 3 224,4 0-224,3-1-64,-2 1 0,7 0-32,-8-4 0,4-1 0,5-2 0,-4-2 64,-6-3-32,7 0 256,-8 0-224,3-2 160,0 1-192,-7-1 192,1 1-192,0-3 96,-4 1-96,-4 1 64,2-3-64,-1 1 64,-4 1-64,1 1 160,1 1-160,-10-1 192,-2 2-192,-1-1-96,1 3 64,-4 2 96,-2-3-96,1 3 0,0-3 32,-6 1-32,-2 2 0,2-1 0,4 0 0,-1-1 160,-8 1-128,3 0 96,3-1-96,-1 0 64,-2 0-64,0-1-96,3-1 32,-3 1 384,-3-2-288,-2-1 0,6 3-32,1 0-32,-4 1 0,-1 1 0,8-4 0,-3 1 160,-1-1-128,-1 1-448,5 0 352,-3 2 352,-4-2-256,1 0 32,-4 2-32,1-1 320,-1 0-288,-5 2 96,0-1-128,0-1-96,-2 0 32,-3 1 32,0-2 0,-2 0 64,0 0-32,2 2-32,0 0 32,-5 1 32,1 0-32,-6 0-32,3 0 32,4 1-128,-4 0 64,-3-2 128,1 2-96,-5-2 96,4-1-64,-1 1-32,2 0 32,-5 1 32,-4 0-32,4 0-96,-6 1 32,5 0 128,-4 1-96,2 0 0,-3 0 32,3 0 32,-5 0-32,2-2-32,6 2 32,-4-2-32,-4 0 0,3 0 0,-6 1 0,1-1 0,-4 1 0,2-3-96,-1 2 64,-2 1 128,-3-3-96,-4 3 0,0-2 32,-3 1-32,-6-1 0,3 1-96,-2-1 64,-5 0 128,-3-2-96,0 2 96,1 0-64,-4-2-32,-2 3 32,4-1-128,-4 0 64,1-2 32,-1 1 0,-3 1 0,4 2 0,-1-3-96,0 3 64,-2-2-64,0 2 64,5 1-64,-3-2 64,3 1 32,-3-1 0,2 2 160,2-2-128,-4 1-96,1-2 64,-4 2-192,-1 0 160,-1-1 192,-2 0-160,0 0 128,-3 2-96,-2-1-32,0 1 32,-5 0-32,2-2 0,1 0-96,-3 2 64,0 0-64,0-1 64,0-1 32,0 1 0,0-1 64,-3 0-32,-1 1-384,-1-3 288,-5 1-256,0-2 224,-5-3-544,-8-4 480,2 0-192,-4-1 224,0-1-160,-7-1 192,4 0-384,1 0 384,0 2-64,3 3 96,-1 1 64,6 1 0,-1 1 0,5 2 0,2 2 64,3 0-32,3-1-96,2 2 32,-1-1 128,5 1-96,1 1 288,0 1-224,0 0 224,7 0-192,3 1-256,2 3 160,3-1-128,2 2 96,3 3 128,5 3-96,2 0-64,2 3 32,3 1-64,6 1 64,1 5-64,6-1 64,-1 0 128,-1 1-96,-7 0 96,-1-5-64,-8 1 64,-4-4-64,-8-1 160,-3-2-160,-5-4 192,-5 0-192,-2-1 96,-3-3-96,-3-1 256,-1 1-224,-1-1-128,1 1 64,-1 0 0,1-2 0,-1 0-96,3 0 64,1 1 32,-2-1 0,2 2 0,-2 0 0,2 0 0,-3 1 0,-3 2 0,-3 0 0,-4 2-288,-6 3 224,-6 3 128,-6 2-64,-4 7-160,-9 1 128,-1 1-640,-3-3 544,5 0-1568,3-7 1280,2-2-2848,4-5 2496,6-11-4959,13-9 4383,3-24-8736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1"/>
    </inkml:context>
    <inkml:brush xml:id="br0">
      <inkml:brushProperty name="width" value="0.04667" units="cm"/>
      <inkml:brushProperty name="height" value="0.04667" units="cm"/>
      <inkml:brushProperty name="color" value="#FFFFFF"/>
    </inkml:brush>
  </inkml:definitions>
  <inkml:trace contextRef="#ctx0" brushRef="#br0">10477 8837 4224,'-5'15'1888,"2"-10"-1504,-11 6-480,11-6 2176,0 1-1664,1 2 1120,0-2-1120,2-1 224,0-1-448,0-6-224,0-1 128,0-1-96,-3 0 288,0-4-224,3 0-32,-2-1 0,0-3 320,-1-1-288,1-4 544,2-2-480,0-1 672,0-3-608,0-8 448,0-1-480,2-3 192,-2-3-256,0-2 128,0-5-192,0-3 96,-2-5-96,-1-5 160,1-4-160,-3-7 0,0 2 0,0 0 319,0-1-287,3-5 256,-1 0-224,3 3 576,0-2-544,-3-1 704,3 0-640,-2 2 352,0-6-384,-3-3-32,0 4-64,-3-4 32,4-2-64,-1 1-32,-3-17 32,1 3 224,-3 4-192,-1 4 672,-2-5-544,0 0 352,-2 0-384,0-6 64,1-2-160,-4 4 416,4-4-352,1 0 96,3 0-160,2-1 256,2-2-256,1-6 224,2 6-192,0-1-64,-1-3 0,-4-1 224,-2-2-192,0-1-32,0 5 0,-1 4 480,-7 11-384,-2-1 768,2 4-704,1 2 32,-2 1-160,-3 2 384,0 0-320,-3-6-64,5 1-32,0-2-32,3 4 0,0 0 0,1 2 0,5 3 0,-2 1 0,1 2 160,2 1-128,3 6 0,0-6 0,-1-1-128,3 0 64,3-4-64,-1 4 64,1 8 32,-1 2 0,1 8 0,-1 1 0,-2 8 64,0 3-32,3 5-32,0 1 32,-1 1-32,0 3 0,-2-4-96,2 2 64,2 2-64,-2 3 64,0 3 128,0 7-96,-1 5-64,1 0 32,-1 4 192,1 1-128,3-1-96,0 2 64,0 1-288,3 0 224,0-3-64,-2 3 96,2-7-64,0 4 64,-2 2 128,-1 2-96,0 4 192,3 0-160,-3 1-160,3 2 96,0 0 96,-2 0-64,2 0-160,0 2 128,-1 0-96,1 1 96,0 0 128,-3 2-96,0-1 192,0 1-160,0 0 96,-3 1-96,0 3-288,-2-1 192,1 2-64,-2 5 96,-1 4-160,0-3 160,-3 0-352,0 1 288,0 1-224,-2 2 224,-3 4 64,0 0 32,-5 3 0,-2 5 0,-7 5-96,1 4 64,4-3-160,1-3 160,1-3 0,4-1 32,2 0-288,3-7 224,3 0 32,0-4 32,3-2 0,3-1 0,1-1 64,0-2-32,3-3-32,3-1 32,0-2-32,4-3 0,3-3-288,2-4 224,3-4-672,1-12 544,5-2-352,6-9 416,-5 1-128,1-2 192,-6 2 384,0 3-256,-4 5 448,-4 5-384,1 0 384,-3 5-384,1 2 0,-3 3-64,2 0-128,1 0 32,-1-2-704,-2 1 576,2-1 64,0-5 64,-1 1 192,-2 3-128,-1 2 800,0 3-640,-3 3 832,0 2-768,0 3-128,0 0-64,0 3-64,4 5-96,1-3 64,-2 0 32,2-1 0,0-1 0,-2 1 0,-3-4 0,4 3-96,-1 0 64,-2 0 192,2 2-128,0 2 0,0 0 0,1-1-32,1 1 0,3 0-96,2 4 64,2 1-64,3 1 64,5 4 128,2 6-96,8 5-64,2 7 32,3 4 32,1 1 0,1-2-96,0-2 64,0 1-256,1 0 224,-5 1 224,-3-5-160,-8-3 320,-2-3-256,0-4-32,-8-2 0,-2-4-32,-3-2 0,-2-5 0,0 0 0,-2-3-384,-3-2 320,0-5-1152,0 3 928,-5 2-3168,-5-5 2656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2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18356 12255 128,'9'-22'-32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3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18325 7619 7296,'0'-3'3360,"0"5"-2656,0-2-896,0 0 2016,0 0-1472,0 0-32,0 0-192,0 0-192,0 0 32,0 0-256,0 0 224,-2 0 928,-1 0-672,1 0 1280,-3 0-1120,2 0 447,2 0-575,-2 1 64,0 2-224,0-2-192,2 0 96,-2 2 256,0 1-160,3 0-224,-2-1 160,0 0-32,-1 0 32,0 1 64,1-1-32,0 0-32,-1 1 32,1 1 416,-1 0-352,0 2-32,1-2-32,-1-1-32,1 0 0,2-3-832,0-1 672,-3-1 320,1-3-160,0 0 576,2-1-448,0-1 128,0 1-192,2 0 64,3 0-96,0 0-544,3 2 384,-1 0-576,1 1 544,-1 2-192,0 2 224,0-1 288,-1 3-160,-2-1 1120,-1 0-896,-1 2 480,-2 0-512,-2 0-192,-3 1 0,0-1 160,1-1-128,-2 1-160,2-1 96,-2-3-192,2-1 192,1-1-96,0-3 96,1-1 32,2-1 0,2-1 64,4-1-32,-2-1-192,2 1 128,-2 1 96,2 3-64,-2-1-512,1 1 384,0 1-32,0 2 96,-3-2 608,-2 3-448,0 0 416,0 0-352,0 4-32,-2-3-64,-1 1 224,1-1-224,-1-1-32,1 0 0,0-1-416,-1-2 320,3-2-64,0 0 64,0 0 608,3 0-448,-1-1-32,0 0 0,3 1-160,-2 2 64,-1 2 288,-2 1-192,3 1-32,-3 2-192,0 2 128,0-1-96,0-1 96,0 0 32,0-1 0,0 0 160,0 1-128,0 0 96,-3 2-96,3 1-96,0-1 32,0 3-512,0-2 416,0 1-384,0-2 384,0-2 416,0 0-256,-2-1 1088,-1 0-864,1-1 448,-1-1-512,1 0 160,0 0-256,-1 0-320,0 2 160,2 0-768,-2 1 640,0 1-1440,3-1 1248,0 0-384,0 0 544,0 1 256,0-4-64,0 1 928,0 1-672,-3 0 1248,2-2-1120,-2 0 448,0 0-576,1 0-128,0 0-32,-1 0-160,0 0 64,1 0 192,2 0-128,-2 0 96,2 0-96,0 0-192,0 0 128,0 0 352,0 0-256,0-2 448,0 0-384,0 1 0,0-3-64,0 1 576,0 0-512,0 1-32,0-1-32,0 1 384,2 0-352,0 1 32,1-1-64,2-1 32,0 1-64,-1-1 64,2-1-64,-2 1 64,2 0-64,1-2 352,-2 0-320,2-1 256,1 4-224,2-4 192,2 1-192,0 0 32,4 1-96,-2-3-32,4 1 32,-1-4 32,5 1-32,0-1-96,-2-2 32,0 1 128,2-5-96,3 2 544,-1 0-416,1 1 224,-1 1-256,6-1-160,0-3 64,0-1-96,5-1 64,-1-2 192,0-2-128,6-1-160,4-2 96,4-3 192,1-3-160,3-2-64,2-1 64,1-4 96,8-3-96,10 1 0,-2-4 32,5-5-32,4-1 0,6-3-192,4-4 160,-2 2 192,6-5-160,4 0-64,7-1 64,-9-1 96,5 1-96,6-3 192,-4 2-160,1-5-160,5 0 96,-8 0 192,-2-1-160,5-5 128,-1 1-96,1 3 160,-5-2-160,27-20 192,-7 5-192,-8 5-96,-7 7 64,-1 0 96,-1-1-96,-1 3-64,3 6 32,2-4-64,-7 4 64,-5 5 32,3 2 0,-2 3 160,-5 6-128,-9 3-96,-7 1 64,3 1 96,-3 5-96,-8 3 0,-3 2 32,-7 4 32,-1 4-32,-13 2-32,-5 1 32,-5 2 32,-2 5-32,-3 0-192,-2 3 128,-1 0-800,-3 1 640,-5 1-2528,-1 0 2112,-4 1-5600,-2 1 4800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7-25T07:56:13.324"/>
    </inkml:context>
    <inkml:brush xml:id="br0">
      <inkml:brushProperty name="width" value="0.04667" units="cm"/>
      <inkml:brushProperty name="height" value="0.04667" units="cm"/>
      <inkml:brushProperty name="color" value="#FFA6CC"/>
    </inkml:brush>
  </inkml:definitions>
  <inkml:trace contextRef="#ctx0" brushRef="#br0">14371 12305 10112,'-8'16'4608,"8"-3"-3616,0-3-1248,0-7 544,0 1-288,3 0 64,-1 0-32,1 0-96,-1-1 32,-2-3 192,0 0-128,0 0 1695,0 0-1343,0-2 672,0-1-768,0 0-160,0-4-64,0 0-64,2 2 0,1 2-384,3-4-32,-5 1 288,2 1 224,0 0-96,-2 2 32,2-1 0,0 1-32,-1 0 0,0-3 64,1 4-32,0-2 256,-1 1-224,1 1 320,2 0-288,0 2 416,0 0-384,0 2 192,0-2-224,-1 2 192,2-2-192,-2 0 128,2 0-192,-2-2 288,2 0-256,-2 1 64,1-2-96,0-1 64,0 1-64,2-2-96,1 0 32,0 0 32,-1 2 0,0-1 160,-2 1-128,1 0 640,1 1-544,-6 1 512,-1-1-480,0 0 192,0 0-256,0 1-256,0 1 160,0-1 160,0 1-160,0 0-128,0 0 96,0-2 0,0 0 32,0 2 0,0-2 0,-4 1 608,1-1-32,-1 0-384,1 2 0,0-1-128,1 1 224,0 0-224,-1 0-32,1 0 0,-1 0-128,1 0 64,0 1 384,-4 1-288,-1 1 256,-1 1-224,-2 0 32,-1 3-96,-2 0 512,-2-1-416,0 3 32,0-1-96,-3 3 32,-3 2-64,-1 3-96,-6 1 32,1 2 128,0 1-96,-6 0 96,1-3-64,0 4-32,-3-1 32,0 1 32,1 0-32,-3 1 64,0 1-64,-3 0-32,0 0 32,-2 0 32,-2 5-32,-1-1 64,0-1-64,1 2-32,-1 2 32,0-2-32,-4 2 0,2-3 64,-3 0-32,1-4-32,5 2 32,-4-2 128,2 0-128,-4 1 0,-2 2 0,-3 3 32,1 2-32,4-1-32,1 2 32,-1 0 128,3-1-128,-5-1-352,2-2 256,-1 1 192,-2 1-128,4 1 32,-1 1 0,1 1 32,-3-2-32,-1 4 64,0 1-64,-4 1-32,2-3 32,1 3 32,-1-3-32,0 1-288,-2 0 192,-2-2 128,2 1-64,-3-1 192,1 1-160,0 0 448,-2 1-352,-10-4-64,9 1-32,-2 0 32,2 3-32,-5 0-32,0 3 32,-2 0 32,5 2-32,-16 7-96,8-4 32,-2-1-704,2-2 576,2-3 704,6 0-480,5-1 224,2 1-224,0-3-128,2 1 64,2-2-96,0-4 64,6 1 32,2 0 0,4-2-96,3-2 64,3 1 32,4-5 0,1-1 64,-3-5-32,6 0-288,3-2 192,-1-3-128,0-1 128,0 3 32,-2-3 32,2 2-96,1-1 64,1 1 192,-2 0-128,0 1-96,0 2 64,4-1-96,-2 0 64,4-1 32,-4-1 0,-2-3 0,6 0 0,-1 2-384,3 2 320,2-1-256,2-3 224,3-3-928,2-1 800,7-1-1088,-2-3 992,3-1-1792,0 0 1600,0 0-3808,0-8-8415</inkml:trace>
</inkml:ink>
</file>

<file path=ppt/media/image1.png>
</file>

<file path=ppt/media/image16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40.png>
</file>

<file path=ppt/media/image35.png>
</file>

<file path=ppt/media/image35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73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081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7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lnSpc>
                <a:spcPct val="120000"/>
              </a:lnSpc>
              <a:buFont typeface="Segoe UI" panose="020B0502040204020203" pitchFamily="34" charset="0"/>
              <a:buChar char="‑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275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03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905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446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86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04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181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317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600F1-8EB7-446C-B671-3F873D4EF749}" type="datetimeFigureOut">
              <a:rPr lang="en-GB" smtClean="0"/>
              <a:t>25/07/2017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CA6BA-9399-4C42-9D6D-601A865D1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59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0.png"/><Relationship Id="rId4" Type="http://schemas.openxmlformats.org/officeDocument/2006/relationships/image" Target="../media/image34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customXml" Target="../ink/ink6.xml"/><Relationship Id="rId18" Type="http://schemas.openxmlformats.org/officeDocument/2006/relationships/image" Target="../media/image13.emf"/><Relationship Id="rId26" Type="http://schemas.openxmlformats.org/officeDocument/2006/relationships/image" Target="../media/image17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0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image" Target="../media/image5.png"/><Relationship Id="rId16" Type="http://schemas.openxmlformats.org/officeDocument/2006/relationships/image" Target="../media/image12.emf"/><Relationship Id="rId20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customXml" Target="../ink/ink5.xml"/><Relationship Id="rId24" Type="http://schemas.openxmlformats.org/officeDocument/2006/relationships/image" Target="../media/image16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8.emf"/><Relationship Id="rId10" Type="http://schemas.openxmlformats.org/officeDocument/2006/relationships/image" Target="../media/image9.emf"/><Relationship Id="rId19" Type="http://schemas.openxmlformats.org/officeDocument/2006/relationships/customXml" Target="../ink/ink9.xml"/><Relationship Id="rId4" Type="http://schemas.openxmlformats.org/officeDocument/2006/relationships/image" Target="../media/image6.emf"/><Relationship Id="rId9" Type="http://schemas.openxmlformats.org/officeDocument/2006/relationships/customXml" Target="../ink/ink4.xml"/><Relationship Id="rId14" Type="http://schemas.openxmlformats.org/officeDocument/2006/relationships/image" Target="../media/image11.emf"/><Relationship Id="rId22" Type="http://schemas.openxmlformats.org/officeDocument/2006/relationships/image" Target="../media/image15.emf"/><Relationship Id="rId27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0300" y="5461283"/>
            <a:ext cx="4432300" cy="939401"/>
          </a:xfrm>
        </p:spPr>
        <p:txBody>
          <a:bodyPr>
            <a:normAutofit/>
          </a:bodyPr>
          <a:lstStyle/>
          <a:p>
            <a:pPr algn="r"/>
            <a:r>
              <a:rPr lang="ko-KR" altLang="en-US" sz="2400" dirty="0" smtClean="0"/>
              <a:t>방성수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* NIPS 2016 </a:t>
            </a:r>
            <a:r>
              <a:rPr lang="ko-KR" altLang="en-US" sz="1800" dirty="0" smtClean="0"/>
              <a:t>발표자료를 수정하였음</a:t>
            </a:r>
            <a:r>
              <a:rPr lang="en-US" altLang="ko-KR" sz="1800" dirty="0" smtClean="0"/>
              <a:t> </a:t>
            </a:r>
            <a:endParaRPr lang="en-GB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"/>
              <p:cNvSpPr txBox="1">
                <a:spLocks/>
              </p:cNvSpPr>
              <p:nvPr/>
            </p:nvSpPr>
            <p:spPr>
              <a:xfrm>
                <a:off x="635000" y="558884"/>
                <a:ext cx="9144000" cy="23876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a:rPr lang="en-GB" sz="320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3200" dirty="0"/>
                  <a:t>-GAN: Training Generative Neural Samplers using </a:t>
                </a:r>
                <a:r>
                  <a:rPr lang="en-GB" sz="3200" dirty="0" err="1"/>
                  <a:t>Variational</a:t>
                </a:r>
                <a:r>
                  <a:rPr lang="en-GB" sz="3200" dirty="0"/>
                  <a:t> Divergence Minimization</a:t>
                </a:r>
                <a:br>
                  <a:rPr lang="en-GB" sz="3200" dirty="0"/>
                </a:br>
                <a:endParaRPr lang="en-GB" sz="3200" dirty="0"/>
              </a:p>
            </p:txBody>
          </p:sp>
        </mc:Choice>
        <mc:Fallback xmlns="">
          <p:sp>
            <p:nvSpPr>
              <p:cNvPr id="11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000" y="558884"/>
                <a:ext cx="9144000" cy="2387600"/>
              </a:xfrm>
              <a:prstGeom prst="rect">
                <a:avLst/>
              </a:prstGeom>
              <a:blipFill rotWithShape="0">
                <a:blip r:embed="rId2"/>
                <a:stretch>
                  <a:fillRect l="-1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216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8413" y="3821530"/>
                <a:ext cx="3462087" cy="2712620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GB" sz="2000" i="1" dirty="0"/>
                  <a:t>P</a:t>
                </a:r>
                <a:r>
                  <a:rPr lang="en-GB" sz="2000" dirty="0"/>
                  <a:t>: </a:t>
                </a:r>
                <a:r>
                  <a:rPr lang="en-GB" sz="2000" dirty="0">
                    <a:solidFill>
                      <a:schemeClr val="accent6"/>
                    </a:solidFill>
                  </a:rPr>
                  <a:t>Expectation</a:t>
                </a:r>
              </a:p>
              <a:p>
                <a:r>
                  <a:rPr lang="en-GB" sz="2000" i="1" dirty="0"/>
                  <a:t>Q</a:t>
                </a:r>
                <a:r>
                  <a:rPr lang="en-GB" sz="2000" dirty="0"/>
                  <a:t>: </a:t>
                </a:r>
                <a:r>
                  <a:rPr lang="en-GB" sz="2000" dirty="0">
                    <a:solidFill>
                      <a:schemeClr val="accent6"/>
                    </a:solidFill>
                  </a:rPr>
                  <a:t>Expectation</a:t>
                </a:r>
              </a:p>
              <a:p>
                <a:r>
                  <a:rPr lang="en-GB" sz="2000" dirty="0"/>
                  <a:t>Structure in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endParaRPr lang="en-GB" sz="2000" dirty="0"/>
              </a:p>
              <a:p>
                <a:r>
                  <a:rPr lang="en-GB" sz="2000" dirty="0"/>
                  <a:t>Examples:</a:t>
                </a:r>
              </a:p>
              <a:p>
                <a:pPr lvl="1"/>
                <a:r>
                  <a:rPr lang="en-GB" sz="1600" dirty="0"/>
                  <a:t>Energy statistic [</a:t>
                </a:r>
                <a:r>
                  <a:rPr lang="en-GB" sz="1600" dirty="0" err="1"/>
                  <a:t>Szekely</a:t>
                </a:r>
                <a:r>
                  <a:rPr lang="en-GB" sz="1600" dirty="0"/>
                  <a:t>, 1997]</a:t>
                </a:r>
              </a:p>
              <a:p>
                <a:pPr lvl="1"/>
                <a:r>
                  <a:rPr lang="en-GB" sz="1600" dirty="0"/>
                  <a:t>Kernel MMD  [</a:t>
                </a:r>
                <a:r>
                  <a:rPr lang="en-GB" sz="1600" dirty="0" err="1"/>
                  <a:t>Gretton</a:t>
                </a:r>
                <a:r>
                  <a:rPr lang="en-GB" sz="1600" dirty="0"/>
                  <a:t> et al., 2012],</a:t>
                </a:r>
                <a:br>
                  <a:rPr lang="en-GB" sz="1600" dirty="0"/>
                </a:br>
                <a:r>
                  <a:rPr lang="en-GB" sz="1600" dirty="0"/>
                  <a:t>[</a:t>
                </a:r>
                <a:r>
                  <a:rPr lang="en-GB" sz="1600" dirty="0" err="1"/>
                  <a:t>Smola</a:t>
                </a:r>
                <a:r>
                  <a:rPr lang="en-GB" sz="1600" dirty="0"/>
                  <a:t> et al., 2007]</a:t>
                </a:r>
              </a:p>
              <a:p>
                <a:pPr lvl="1"/>
                <a:r>
                  <a:rPr lang="en-GB" sz="1600" dirty="0"/>
                  <a:t>Wasserstein distance [Cuturi, 2013]</a:t>
                </a:r>
              </a:p>
              <a:p>
                <a:pPr lvl="1"/>
                <a:r>
                  <a:rPr lang="en-GB" sz="1600" dirty="0"/>
                  <a:t>DISCO Nets</a:t>
                </a:r>
                <a:br>
                  <a:rPr lang="en-GB" sz="1600" dirty="0"/>
                </a:br>
                <a:r>
                  <a:rPr lang="en-GB" sz="1600" dirty="0"/>
                  <a:t>[</a:t>
                </a:r>
                <a:r>
                  <a:rPr lang="en-GB" sz="1600" dirty="0" err="1"/>
                  <a:t>Bouchacourt</a:t>
                </a:r>
                <a:r>
                  <a:rPr lang="en-GB" sz="1600" dirty="0"/>
                  <a:t> et al., 2016]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8413" y="3821530"/>
                <a:ext cx="3462087" cy="2712620"/>
              </a:xfrm>
              <a:blipFill>
                <a:blip r:embed="rId2"/>
                <a:stretch>
                  <a:fillRect l="-176" t="-6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38413" y="1690689"/>
                <a:ext cx="3462087" cy="1798721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Integral Probability Metrics</a:t>
                </a:r>
              </a:p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[M</a:t>
                </a:r>
                <a:r>
                  <a:rPr lang="de-DE" dirty="0">
                    <a:solidFill>
                      <a:schemeClr val="tx1"/>
                    </a:solidFill>
                  </a:rPr>
                  <a:t>üller, 1997</a:t>
                </a:r>
                <a:r>
                  <a:rPr lang="en-GB" dirty="0">
                    <a:solidFill>
                      <a:schemeClr val="tx1"/>
                    </a:solidFill>
                  </a:rPr>
                  <a:t>]</a:t>
                </a:r>
                <a:br>
                  <a:rPr lang="en-GB" dirty="0">
                    <a:solidFill>
                      <a:schemeClr val="tx1"/>
                    </a:solidFill>
                  </a:rPr>
                </a:br>
                <a:r>
                  <a:rPr lang="en-GB" dirty="0">
                    <a:solidFill>
                      <a:schemeClr val="tx1"/>
                    </a:solidFill>
                  </a:rPr>
                  <a:t>[</a:t>
                </a:r>
                <a:r>
                  <a:rPr lang="en-GB" dirty="0" err="1">
                    <a:solidFill>
                      <a:schemeClr val="tx1"/>
                    </a:solidFill>
                  </a:rPr>
                  <a:t>Sriperumbudur</a:t>
                </a:r>
                <a:r>
                  <a:rPr lang="en-GB" dirty="0">
                    <a:solidFill>
                      <a:schemeClr val="tx1"/>
                    </a:solidFill>
                  </a:rPr>
                  <a:t> et al., 2010]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</m:sub>
                      </m:sSub>
                      <m:d>
                        <m:d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ℱ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</m:nary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413" y="1690689"/>
                <a:ext cx="3462087" cy="1798721"/>
              </a:xfrm>
              <a:prstGeom prst="rect">
                <a:avLst/>
              </a:prstGeom>
              <a:blipFill>
                <a:blip r:embed="rId3"/>
                <a:stretch>
                  <a:fillRect t="-10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/>
          <p:cNvGrpSpPr/>
          <p:nvPr/>
        </p:nvGrpSpPr>
        <p:grpSpPr>
          <a:xfrm>
            <a:off x="4262688" y="1690689"/>
            <a:ext cx="3700212" cy="4843461"/>
            <a:chOff x="4262688" y="1690689"/>
            <a:chExt cx="3700212" cy="48434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/>
                <p:cNvSpPr/>
                <p:nvPr/>
              </p:nvSpPr>
              <p:spPr>
                <a:xfrm>
                  <a:off x="4262688" y="1690689"/>
                  <a:ext cx="3700212" cy="1798721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1"/>
                </a:fillRef>
                <a:effectRef idx="1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Proper scoring rules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[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Gneiting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 and 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Raftery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, 2007]</a:t>
                  </a:r>
                </a:p>
                <a:p>
                  <a:pPr algn="ctr"/>
                  <a:endParaRPr lang="en-GB" dirty="0">
                    <a:solidFill>
                      <a:schemeClr val="tx1"/>
                    </a:solidFill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d>
                          <m:dPr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</m:d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  <m:d>
                              <m:dPr>
                                <m:ctrlP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m:rPr>
                                <m:sty m:val="p"/>
                              </m:rPr>
                              <a:rPr lang="en-GB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oMath>
                    </m:oMathPara>
                  </a14:m>
                  <a:endParaRPr lang="en-GB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2688" y="1690689"/>
                  <a:ext cx="3700212" cy="179872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Content Placeholder 2"/>
            <p:cNvSpPr txBox="1">
              <a:spLocks/>
            </p:cNvSpPr>
            <p:nvPr/>
          </p:nvSpPr>
          <p:spPr>
            <a:xfrm>
              <a:off x="4262688" y="3821530"/>
              <a:ext cx="3700212" cy="271262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2000" i="1" dirty="0"/>
                <a:t>P</a:t>
              </a:r>
              <a:r>
                <a:rPr lang="en-GB" sz="2000" dirty="0"/>
                <a:t>: </a:t>
              </a:r>
              <a:r>
                <a:rPr lang="en-GB" sz="2000" dirty="0">
                  <a:solidFill>
                    <a:srgbClr val="FF0000"/>
                  </a:solidFill>
                </a:rPr>
                <a:t>Distribution</a:t>
              </a:r>
            </a:p>
            <a:p>
              <a:r>
                <a:rPr lang="en-GB" sz="2000" i="1" dirty="0"/>
                <a:t>Q</a:t>
              </a:r>
              <a:r>
                <a:rPr lang="en-GB" sz="2000" dirty="0"/>
                <a:t>: </a:t>
              </a:r>
              <a:r>
                <a:rPr lang="en-GB" sz="2000" dirty="0">
                  <a:solidFill>
                    <a:schemeClr val="accent6"/>
                  </a:solidFill>
                </a:rPr>
                <a:t>Expectation</a:t>
              </a:r>
            </a:p>
            <a:p>
              <a:r>
                <a:rPr lang="en-GB" sz="2000" dirty="0"/>
                <a:t>Examples:</a:t>
              </a:r>
            </a:p>
            <a:p>
              <a:pPr lvl="1"/>
              <a:r>
                <a:rPr lang="en-GB" sz="1600" dirty="0"/>
                <a:t>Log-likelihood</a:t>
              </a:r>
              <a:br>
                <a:rPr lang="en-GB" sz="1600" dirty="0"/>
              </a:br>
              <a:r>
                <a:rPr lang="en-GB" sz="1600" dirty="0"/>
                <a:t>[Fisher, 1922], [Good, 1952]</a:t>
              </a:r>
            </a:p>
            <a:p>
              <a:pPr lvl="1"/>
              <a:r>
                <a:rPr lang="en-GB" sz="1600" dirty="0"/>
                <a:t>Quadratic score</a:t>
              </a:r>
              <a:br>
                <a:rPr lang="en-GB" sz="1600" dirty="0"/>
              </a:br>
              <a:r>
                <a:rPr lang="en-GB" sz="1600" dirty="0"/>
                <a:t>[Bernardo, 1979]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225088" y="1690689"/>
            <a:ext cx="3700212" cy="4843461"/>
            <a:chOff x="8225088" y="1690689"/>
            <a:chExt cx="3700212" cy="48434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/>
                <p:cNvSpPr/>
                <p:nvPr/>
              </p:nvSpPr>
              <p:spPr>
                <a:xfrm>
                  <a:off x="8225088" y="1690689"/>
                  <a:ext cx="3700212" cy="1798721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1"/>
                </a:fillRef>
                <a:effectRef idx="1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f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-divergences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[Ali and 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Silvey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, 1966]</a:t>
                  </a:r>
                </a:p>
                <a:p>
                  <a:pPr algn="ctr"/>
                  <a:endParaRPr lang="en-GB" dirty="0">
                    <a:solidFill>
                      <a:schemeClr val="tx1"/>
                    </a:solidFill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d>
                          <m:dPr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∥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</m:d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</m:e>
                            </m:d>
                          </m:e>
                        </m:nary>
                        <m:r>
                          <m:rPr>
                            <m:sty m:val="p"/>
                          </m:rP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en-GB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5088" y="1690689"/>
                  <a:ext cx="3700212" cy="1798721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ontent Placeholder 2"/>
                <p:cNvSpPr txBox="1">
                  <a:spLocks/>
                </p:cNvSpPr>
                <p:nvPr/>
              </p:nvSpPr>
              <p:spPr>
                <a:xfrm>
                  <a:off x="8225088" y="3821530"/>
                  <a:ext cx="3700212" cy="271262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GB" sz="2000" dirty="0"/>
                    <a:t>P: </a:t>
                  </a:r>
                  <a:r>
                    <a:rPr lang="en-GB" sz="2000" dirty="0">
                      <a:solidFill>
                        <a:srgbClr val="FF0000"/>
                      </a:solidFill>
                    </a:rPr>
                    <a:t>Distribution</a:t>
                  </a:r>
                </a:p>
                <a:p>
                  <a:r>
                    <a:rPr lang="en-GB" sz="2000" dirty="0"/>
                    <a:t>Q: </a:t>
                  </a:r>
                  <a:r>
                    <a:rPr lang="en-GB" sz="2000" dirty="0">
                      <a:solidFill>
                        <a:srgbClr val="FF0000"/>
                      </a:solidFill>
                    </a:rPr>
                    <a:t>Distribution</a:t>
                  </a:r>
                </a:p>
                <a:p>
                  <a:r>
                    <a:rPr lang="en-GB" sz="2000" dirty="0"/>
                    <a:t>Examples:</a:t>
                  </a:r>
                </a:p>
                <a:p>
                  <a:pPr lvl="1"/>
                  <a:r>
                    <a:rPr lang="en-GB" sz="1600" dirty="0" err="1"/>
                    <a:t>Kullback-Leibler</a:t>
                  </a:r>
                  <a:r>
                    <a:rPr lang="en-GB" sz="1600" dirty="0"/>
                    <a:t> divergence</a:t>
                  </a:r>
                  <a:br>
                    <a:rPr lang="en-GB" sz="1600" dirty="0"/>
                  </a:br>
                  <a:r>
                    <a:rPr lang="en-GB" sz="1600" dirty="0"/>
                    <a:t>[</a:t>
                  </a:r>
                  <a:r>
                    <a:rPr lang="en-GB" sz="1600" dirty="0" err="1"/>
                    <a:t>Kullback</a:t>
                  </a:r>
                  <a:r>
                    <a:rPr lang="en-GB" sz="1600" dirty="0"/>
                    <a:t> and </a:t>
                  </a:r>
                  <a:r>
                    <a:rPr lang="en-GB" sz="1600" dirty="0" err="1"/>
                    <a:t>Leibler</a:t>
                  </a:r>
                  <a:r>
                    <a:rPr lang="en-GB" sz="1600" dirty="0"/>
                    <a:t>, 1952]</a:t>
                  </a:r>
                </a:p>
                <a:p>
                  <a:pPr lvl="1"/>
                  <a:r>
                    <a:rPr lang="en-GB" sz="1600" dirty="0"/>
                    <a:t>Jensen-Shannon divergence</a:t>
                  </a:r>
                </a:p>
                <a:p>
                  <a:pPr lvl="1"/>
                  <a:r>
                    <a:rPr lang="en-GB" sz="1600" dirty="0"/>
                    <a:t>Total variation</a:t>
                  </a:r>
                </a:p>
                <a:p>
                  <a:pPr lvl="1"/>
                  <a:r>
                    <a:rPr lang="en-GB" sz="1600" dirty="0"/>
                    <a:t>Pearson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GB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endParaRPr lang="en-GB" sz="1600" dirty="0"/>
                </a:p>
              </p:txBody>
            </p:sp>
          </mc:Choice>
          <mc:Fallback xmlns="">
            <p:sp>
              <p:nvSpPr>
                <p:cNvPr id="8" name="Content Placeholder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5088" y="3821530"/>
                  <a:ext cx="3700212" cy="2712620"/>
                </a:xfrm>
                <a:prstGeom prst="rect">
                  <a:avLst/>
                </a:prstGeom>
                <a:blipFill>
                  <a:blip r:embed="rId6"/>
                  <a:stretch>
                    <a:fillRect l="-1483" t="-2472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GB" altLang="ko-KR" sz="3600" dirty="0"/>
              <a:t>Learning Probabilistic Models</a:t>
            </a:r>
            <a:endParaRPr lang="ko-KR" altLang="en-US" sz="3600" dirty="0"/>
          </a:p>
        </p:txBody>
      </p:sp>
      <p:sp>
        <p:nvSpPr>
          <p:cNvPr id="12" name="직사각형 11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1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err="1" smtClean="0"/>
              <a:t>Variational</a:t>
            </a:r>
            <a:r>
              <a:rPr lang="en-US" altLang="ko-KR" sz="3600" dirty="0" smtClean="0"/>
              <a:t> Estimation of f-divergences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124460" y="2051354"/>
            <a:ext cx="6311900" cy="6791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The bound is tight for 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Content Placeholder 2"/>
              <p:cNvSpPr txBox="1">
                <a:spLocks/>
              </p:cNvSpPr>
              <p:nvPr/>
            </p:nvSpPr>
            <p:spPr>
              <a:xfrm>
                <a:off x="-1017524" y="3000708"/>
                <a:ext cx="7632700" cy="11223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 smtClean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22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17524" y="3000708"/>
                <a:ext cx="7632700" cy="112236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3"/>
              <p:cNvSpPr/>
              <p:nvPr/>
            </p:nvSpPr>
            <p:spPr>
              <a:xfrm>
                <a:off x="5264236" y="2730527"/>
                <a:ext cx="6668192" cy="7898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GAN (JS divergence</a:t>
                </a:r>
                <a:r>
                  <a:rPr lang="en-US" sz="2800" baseline="30000" dirty="0"/>
                  <a:t>*</a:t>
                </a:r>
                <a:r>
                  <a:rPr lang="en-US" sz="2800" dirty="0"/>
                  <a:t>):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800" i="1">
                        <a:latin typeface="Cambria Math" panose="02040503050406030204" pitchFamily="18" charset="0"/>
                      </a:rPr>
                      <m:t>log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4236" y="2730527"/>
                <a:ext cx="6668192" cy="789832"/>
              </a:xfrm>
              <a:prstGeom prst="rect">
                <a:avLst/>
              </a:prstGeom>
              <a:blipFill rotWithShape="0">
                <a:blip r:embed="rId3"/>
                <a:stretch>
                  <a:fillRect l="-1921" b="-38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4"/>
              <p:cNvSpPr/>
              <p:nvPr/>
            </p:nvSpPr>
            <p:spPr>
              <a:xfrm>
                <a:off x="5264236" y="3588911"/>
                <a:ext cx="6475491" cy="7815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KL divergence: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=1+</m:t>
                    </m:r>
                    <m:func>
                      <m:func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8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den>
                        </m:f>
                      </m:e>
                    </m:func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3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4236" y="3588911"/>
                <a:ext cx="6475491" cy="781561"/>
              </a:xfrm>
              <a:prstGeom prst="rect">
                <a:avLst/>
              </a:prstGeom>
              <a:blipFill rotWithShape="0">
                <a:blip r:embed="rId4"/>
                <a:stretch>
                  <a:fillRect l="-1977" b="-46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5"/>
              <p:cNvSpPr/>
              <p:nvPr/>
            </p:nvSpPr>
            <p:spPr>
              <a:xfrm>
                <a:off x="5264236" y="4406645"/>
                <a:ext cx="6691512" cy="8542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Pearson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dirty="0"/>
                  <a:t>:     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den>
                        </m:f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4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4236" y="4406645"/>
                <a:ext cx="6691512" cy="854273"/>
              </a:xfrm>
              <a:prstGeom prst="rect">
                <a:avLst/>
              </a:prstGeom>
              <a:blipFill rotWithShape="0">
                <a:blip r:embed="rId5"/>
                <a:stretch>
                  <a:fillRect l="-19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ontent Placeholder 2"/>
              <p:cNvSpPr txBox="1">
                <a:spLocks/>
              </p:cNvSpPr>
              <p:nvPr/>
            </p:nvSpPr>
            <p:spPr>
              <a:xfrm>
                <a:off x="303276" y="5408387"/>
                <a:ext cx="6311900" cy="106997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Segoe UI" panose="020B0502040204020203" pitchFamily="34" charset="0"/>
                  <a:buChar char="‑"/>
                  <a:defRPr sz="24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400" dirty="0" smtClean="0"/>
                  <a:t>* Tight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≥2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𝑎𝑏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𝑎𝑏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>
          <p:sp>
            <p:nvSpPr>
              <p:cNvPr id="1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276" y="5408387"/>
                <a:ext cx="6311900" cy="1069975"/>
              </a:xfrm>
              <a:prstGeom prst="rect">
                <a:avLst/>
              </a:prstGeom>
              <a:blipFill rotWithShape="0">
                <a:blip r:embed="rId6"/>
                <a:stretch>
                  <a:fillRect l="-1546" t="-11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Content Placeholder 2"/>
          <p:cNvSpPr txBox="1">
            <a:spLocks/>
          </p:cNvSpPr>
          <p:nvPr/>
        </p:nvSpPr>
        <p:spPr>
          <a:xfrm>
            <a:off x="4947244" y="2078836"/>
            <a:ext cx="6311900" cy="67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Segoe UI" panose="020B0502040204020203" pitchFamily="34" charset="0"/>
              <a:buChar char="‑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For example,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17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-1704594" y="1386723"/>
                <a:ext cx="11428476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GB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altLang="ko-KR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GB" altLang="ko-KR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GB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GB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GB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en-GB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altLang="ko-KR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en-US" altLang="ko-KR" dirty="0" smtClean="0"/>
              </a:p>
              <a:p>
                <a:pPr marL="0" indent="0">
                  <a:buNone/>
                </a:pPr>
                <a:r>
                  <a:rPr lang="en-GB" altLang="ko-KR" dirty="0" smtClean="0">
                    <a:solidFill>
                      <a:schemeClr val="accent6"/>
                    </a:solidFill>
                  </a:rPr>
                  <a:t>                                    </a:t>
                </a:r>
                <a:r>
                  <a:rPr lang="en-GB" altLang="ko-KR" dirty="0" smtClean="0"/>
                  <a:t>=</a:t>
                </a:r>
                <a:r>
                  <a:rPr lang="en-GB" altLang="ko-KR" dirty="0" smtClean="0">
                    <a:solidFill>
                      <a:schemeClr val="accent6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ko-KR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altLang="ko-KR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n-GB" altLang="ko-KR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altLang="ko-KR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r>
                          <a:rPr lang="en-US" altLang="ko-KR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GB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n-GB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altLang="ko-KR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ko-KR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sub>
                    </m:sSub>
                    <m:r>
                      <a:rPr lang="en-GB" altLang="ko-KR" i="1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GB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altLang="ko-KR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altLang="ko-KR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GB" altLang="ko-KR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altLang="ko-KR" i="1">
                        <a:latin typeface="Cambria Math" panose="02040503050406030204" pitchFamily="18" charset="0"/>
                      </a:rPr>
                      <m:t>)]</m:t>
                    </m:r>
                  </m:oMath>
                </a14:m>
                <a:endParaRPr lang="en-US" altLang="ko-KR" dirty="0" smtClean="0"/>
              </a:p>
              <a:p>
                <a:pPr marL="0" indent="0">
                  <a:buNone/>
                </a:pPr>
                <a:r>
                  <a:rPr lang="en-US" altLang="ko-KR" dirty="0" smtClean="0"/>
                  <a:t>                       &gt;&gt;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GB" altLang="ko-K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GB" altLang="ko-KR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GB" altLang="ko-KR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lim>
                        </m:limLow>
                      </m:fName>
                      <m:e>
                        <m:func>
                          <m:funcPr>
                            <m:ctrlPr>
                              <a:rPr lang="en-GB" altLang="ko-K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GB" altLang="ko-KR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GB" altLang="ko-KR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GB" altLang="ko-KR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</m:lim>
                            </m:limLow>
                          </m:fName>
                          <m:e>
                            <m:d>
                              <m:dPr>
                                <m:ctrlPr>
                                  <a:rPr lang="en-GB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e>
                    </m:func>
                  </m:oMath>
                </a14:m>
                <a:endParaRPr lang="en-US" altLang="ko-KR" dirty="0"/>
              </a:p>
              <a:p>
                <a:pPr marL="0" indent="0">
                  <a:buNone/>
                </a:pPr>
                <a:endParaRPr lang="ko-KR" altLang="en-US" dirty="0"/>
              </a:p>
              <a:p>
                <a:pPr marL="0" indent="0">
                  <a:buNone/>
                </a:pPr>
                <a:r>
                  <a:rPr lang="en-US" altLang="ko-KR" dirty="0" smtClean="0"/>
                  <a:t>          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-1704594" y="1386723"/>
                <a:ext cx="11428476" cy="4351338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err="1" smtClean="0"/>
              <a:t>Variational</a:t>
            </a:r>
            <a:r>
              <a:rPr lang="en-US" altLang="ko-KR" sz="3600" dirty="0" smtClean="0"/>
              <a:t> Divergence Minimization (VDM)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Content Placeholder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5671" y="3676404"/>
            <a:ext cx="8362189" cy="311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83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1795"/>
                <a:ext cx="11031302" cy="498223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GB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dirty="0"/>
                  <a:t>-</a:t>
                </a:r>
                <a:r>
                  <a:rPr lang="en-US" dirty="0"/>
                  <a:t>GAN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GB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sub>
                      </m:sSub>
                      <m:r>
                        <a:rPr lang="en-GB" altLang="ko-KR" i="1">
                          <a:latin typeface="Cambria Math" panose="02040503050406030204" pitchFamily="18" charset="0"/>
                        </a:rPr>
                        <m:t>[</m:t>
                      </m:r>
                      <m:sSup>
                        <m:sSupPr>
                          <m:ctrlPr>
                            <a:rPr lang="en-GB" altLang="ko-K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GB" altLang="ko-KR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en-US" altLang="ko-KR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GB" altLang="ko-KR" i="1">
                          <a:latin typeface="Cambria Math" panose="02040503050406030204" pitchFamily="18" charset="0"/>
                        </a:rPr>
                        <m:t>)]</m:t>
                      </m:r>
                    </m:oMath>
                  </m:oMathPara>
                </a14:m>
                <a:endParaRPr lang="en-US" altLang="ko-KR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⁡(1−</m:t>
                      </m:r>
                      <m:func>
                        <m:func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func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pPr marL="0" indent="0">
                  <a:buNone/>
                </a:pPr>
                <a:r>
                  <a:rPr lang="en-US" altLang="ko-KR" dirty="0" smtClean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=1/(1+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dirty="0" smtClean="0"/>
                  <a:t>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  <m:r>
                        <a:rPr lang="en-GB" altLang="ko-KR" i="1">
                          <a:latin typeface="Cambria Math" panose="02040503050406030204" pitchFamily="18" charset="0"/>
                        </a:rPr>
                        <m:t>[</m:t>
                      </m:r>
                      <m:func>
                        <m:funcPr>
                          <m:ctrlPr>
                            <a:rPr lang="en-GB" altLang="ko-KR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altLang="ko-KR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sSub>
                            <m:sSubPr>
                              <m:ctrlPr>
                                <a:rPr lang="en-GB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altLang="ko-K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GB" altLang="ko-K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sub>
                          </m:sSub>
                          <m:d>
                            <m:dPr>
                              <m:ctrlPr>
                                <a:rPr lang="en-GB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altLang="ko-KR" i="1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GB" altLang="ko-KR" i="1">
                          <a:latin typeface="Cambria Math" panose="02040503050406030204" pitchFamily="18" charset="0"/>
                        </a:rPr>
                        <m:t>]+</m:t>
                      </m:r>
                      <m:sSub>
                        <m:sSubPr>
                          <m:ctrlP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GB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GB" altLang="ko-KR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sub>
                      </m:sSub>
                      <m:r>
                        <a:rPr lang="en-GB" altLang="ko-KR" i="1">
                          <a:latin typeface="Cambria Math" panose="02040503050406030204" pitchFamily="18" charset="0"/>
                        </a:rPr>
                        <m:t>[</m:t>
                      </m:r>
                      <m:func>
                        <m:funcPr>
                          <m:ctrlPr>
                            <a:rPr lang="en-GB" altLang="ko-KR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altLang="ko-KR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(1−</m:t>
                          </m:r>
                          <m:sSub>
                            <m:sSubPr>
                              <m:ctrlPr>
                                <a:rPr lang="en-GB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altLang="ko-K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GB" altLang="ko-KR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sub>
                          </m:sSub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altLang="ko-KR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altLang="ko-KR" i="1">
                              <a:latin typeface="Cambria Math" panose="02040503050406030204" pitchFamily="18" charset="0"/>
                            </a:rPr>
                            <m:t>))</m:t>
                          </m:r>
                        </m:e>
                      </m:func>
                      <m:r>
                        <a:rPr lang="en-GB" altLang="ko-KR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1795"/>
                <a:ext cx="11031302" cy="4982231"/>
              </a:xfrm>
              <a:blipFill rotWithShape="0">
                <a:blip r:embed="rId2"/>
                <a:stretch>
                  <a:fillRect l="-11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제목 2"/>
              <p:cNvSpPr txBox="1">
                <a:spLocks/>
              </p:cNvSpPr>
              <p:nvPr/>
            </p:nvSpPr>
            <p:spPr>
              <a:xfrm>
                <a:off x="292100" y="-104775"/>
                <a:ext cx="10515600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14:m>
                  <m:oMath xmlns:m="http://schemas.openxmlformats.org/officeDocument/2006/math">
                    <m:r>
                      <a:rPr lang="en-GB" altLang="ko-KR" sz="36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altLang="ko-KR" sz="3600" dirty="0"/>
                  <a:t>-</a:t>
                </a:r>
                <a:r>
                  <a:rPr lang="en-US" altLang="ko-KR" sz="3600" dirty="0"/>
                  <a:t>GAN and GAN objectives</a:t>
                </a:r>
                <a:endParaRPr lang="ko-KR" altLang="en-US" sz="3600" dirty="0"/>
              </a:p>
            </p:txBody>
          </p:sp>
        </mc:Choice>
        <mc:Fallback>
          <p:sp>
            <p:nvSpPr>
              <p:cNvPr id="4" name="제목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100" y="-104775"/>
                <a:ext cx="10515600" cy="132556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직사각형 4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836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24456"/>
                <a:ext cx="10515600" cy="4883715"/>
              </a:xfrm>
            </p:spPr>
            <p:txBody>
              <a:bodyPr>
                <a:normAutofit/>
              </a:bodyPr>
              <a:lstStyle/>
              <a:p>
                <a:r>
                  <a:rPr lang="en-GB" dirty="0" smtClean="0"/>
                  <a:t>Double-loop algorithm [</a:t>
                </a:r>
                <a:r>
                  <a:rPr lang="en-GB" dirty="0" err="1"/>
                  <a:t>Goodfellow</a:t>
                </a:r>
                <a:r>
                  <a:rPr lang="en-GB" dirty="0"/>
                  <a:t> et al., 2014]</a:t>
                </a:r>
              </a:p>
              <a:p>
                <a:pPr lvl="1"/>
                <a:r>
                  <a:rPr lang="en-GB" dirty="0"/>
                  <a:t>Algorithm:</a:t>
                </a:r>
              </a:p>
              <a:p>
                <a:pPr lvl="2"/>
                <a:r>
                  <a:rPr lang="en-GB" dirty="0"/>
                  <a:t>Inner loop: tighten divergence lower bound</a:t>
                </a:r>
              </a:p>
              <a:p>
                <a:pPr lvl="2"/>
                <a:r>
                  <a:rPr lang="en-GB" dirty="0"/>
                  <a:t>Outer loop: minimize generator loss</a:t>
                </a:r>
              </a:p>
              <a:p>
                <a:r>
                  <a:rPr lang="en-GB" dirty="0" smtClean="0"/>
                  <a:t>Single-step </a:t>
                </a:r>
                <a:r>
                  <a:rPr lang="en-GB" dirty="0"/>
                  <a:t>algorithm (proposed)</a:t>
                </a:r>
              </a:p>
              <a:p>
                <a:pPr lvl="1"/>
                <a:r>
                  <a:rPr lang="en-GB" dirty="0"/>
                  <a:t>Algorithm: simultaneously take (one </a:t>
                </a:r>
                <a:r>
                  <a:rPr lang="en-GB" dirty="0" err="1"/>
                  <a:t>backprop</a:t>
                </a:r>
                <a:r>
                  <a:rPr lang="en-GB" dirty="0"/>
                  <a:t>)</a:t>
                </a:r>
              </a:p>
              <a:p>
                <a:pPr lvl="2"/>
                <a:r>
                  <a:rPr lang="en-GB" dirty="0"/>
                  <a:t>a positive gradient step w.r.t. </a:t>
                </a:r>
                <a:r>
                  <a:rPr lang="en-GB" dirty="0" err="1"/>
                  <a:t>variational</a:t>
                </a:r>
                <a:r>
                  <a:rPr lang="en-GB" dirty="0"/>
                  <a:t>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pPr lvl="2"/>
                <a:r>
                  <a:rPr lang="en-GB" dirty="0"/>
                  <a:t>a negative gradient step w.r.t. generator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Does this converge?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24456"/>
                <a:ext cx="10515600" cy="4883715"/>
              </a:xfrm>
              <a:blipFill rotWithShape="0">
                <a:blip r:embed="rId2"/>
                <a:stretch>
                  <a:fillRect l="-1043" t="-49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Algorithm</a:t>
            </a:r>
            <a:endParaRPr lang="ko-KR" altLang="en-US" sz="3600" dirty="0"/>
          </a:p>
        </p:txBody>
      </p:sp>
      <p:sp>
        <p:nvSpPr>
          <p:cNvPr id="6" name="직사각형 5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654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Algorithm</a:t>
            </a:r>
            <a:endParaRPr lang="ko-KR" altLang="en-US" sz="3600" dirty="0"/>
          </a:p>
        </p:txBody>
      </p:sp>
      <p:sp>
        <p:nvSpPr>
          <p:cNvPr id="11" name="직사각형 10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4563"/>
            <a:ext cx="12264754" cy="232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838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Algorithm</a:t>
            </a:r>
            <a:endParaRPr lang="ko-KR" altLang="en-US" sz="3600" dirty="0"/>
          </a:p>
        </p:txBody>
      </p:sp>
      <p:sp>
        <p:nvSpPr>
          <p:cNvPr id="6" name="직사각형 5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329" y="1471602"/>
            <a:ext cx="9013371" cy="538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21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Simulation (mixture of Gaussians)</a:t>
            </a:r>
            <a:endParaRPr lang="ko-KR" altLang="en-US" sz="3600" dirty="0"/>
          </a:p>
        </p:txBody>
      </p:sp>
      <p:sp>
        <p:nvSpPr>
          <p:cNvPr id="8" name="직사각형 7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6275"/>
            <a:ext cx="12192000" cy="398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125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Simulation (mixture of Gaussians)</a:t>
            </a:r>
            <a:endParaRPr lang="ko-KR" altLang="en-US" sz="3600" dirty="0"/>
          </a:p>
        </p:txBody>
      </p:sp>
      <p:sp>
        <p:nvSpPr>
          <p:cNvPr id="8" name="직사각형 7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4692"/>
            <a:ext cx="12189512" cy="495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02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200"/>
            <a:ext cx="3944038" cy="40443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731" y="1727200"/>
            <a:ext cx="3944348" cy="40443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745" y="1727200"/>
            <a:ext cx="3957254" cy="4044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0505" y="5924626"/>
            <a:ext cx="309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GAN (Jensen-Shannon)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32035" y="5924626"/>
            <a:ext cx="309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Hellinger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65502" y="5924625"/>
            <a:ext cx="309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/>
              <a:t>Kullback-Leibler</a:t>
            </a:r>
            <a:endParaRPr lang="en-GB" sz="2400" dirty="0"/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Simulation (LSUN)</a:t>
            </a:r>
            <a:endParaRPr lang="ko-KR" altLang="en-US" sz="3600" dirty="0"/>
          </a:p>
        </p:txBody>
      </p:sp>
      <p:sp>
        <p:nvSpPr>
          <p:cNvPr id="11" name="직사각형 10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384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300" y="1914525"/>
            <a:ext cx="10515600" cy="4511675"/>
          </a:xfrm>
        </p:spPr>
        <p:txBody>
          <a:bodyPr anchor="t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3600" dirty="0" smtClean="0"/>
              <a:t>Goal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 smtClean="0"/>
              <a:t>	Generalization using f-divergence</a:t>
            </a:r>
            <a:br>
              <a:rPr lang="en-US" altLang="ko-KR" sz="2800" dirty="0" smtClean="0"/>
            </a:b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/>
              <a:t/>
            </a:r>
            <a:br>
              <a:rPr lang="en-US" altLang="ko-KR" sz="2800" dirty="0"/>
            </a:br>
            <a:r>
              <a:rPr lang="en-US" altLang="ko-KR" sz="3600" dirty="0" smtClean="0"/>
              <a:t>Contributions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/>
              <a:t>	</a:t>
            </a:r>
            <a:r>
              <a:rPr lang="en-US" altLang="ko-KR" sz="2800" dirty="0" smtClean="0"/>
              <a:t>- GAN </a:t>
            </a:r>
            <a:r>
              <a:rPr lang="ko-KR" altLang="en-US" sz="2800" dirty="0" smtClean="0"/>
              <a:t>특별한 케이스의 모델임을 보임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/>
              <a:t>	</a:t>
            </a:r>
            <a:r>
              <a:rPr lang="en-US" altLang="ko-KR" sz="2800" dirty="0" smtClean="0"/>
              <a:t>- </a:t>
            </a:r>
            <a:r>
              <a:rPr lang="ko-KR" altLang="en-US" sz="2800" dirty="0" smtClean="0"/>
              <a:t>다양한 </a:t>
            </a:r>
            <a:r>
              <a:rPr lang="en-US" altLang="ko-KR" sz="2800" dirty="0" smtClean="0"/>
              <a:t>f-divergence </a:t>
            </a:r>
            <a:r>
              <a:rPr lang="ko-KR" altLang="en-US" sz="2800" dirty="0" smtClean="0"/>
              <a:t>모델을 제시함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/>
              <a:t>	</a:t>
            </a:r>
            <a:r>
              <a:rPr lang="en-US" altLang="ko-KR" sz="2800" dirty="0" smtClean="0"/>
              <a:t>- saddle point optimization </a:t>
            </a:r>
            <a:r>
              <a:rPr lang="ko-KR" altLang="en-US" sz="2800" dirty="0" smtClean="0"/>
              <a:t>개선과 이론적 </a:t>
            </a:r>
            <a:r>
              <a:rPr lang="en-US" altLang="ko-KR" sz="2800" dirty="0" smtClean="0"/>
              <a:t>support</a:t>
            </a:r>
            <a:br>
              <a:rPr lang="en-US" altLang="ko-KR" sz="2800" dirty="0" smtClean="0"/>
            </a:br>
            <a:r>
              <a:rPr lang="en-US" altLang="ko-KR" sz="2800" dirty="0"/>
              <a:t>	</a:t>
            </a:r>
            <a:endParaRPr lang="ko-KR" altLang="en-US" sz="2800" dirty="0"/>
          </a:p>
        </p:txBody>
      </p:sp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f-GAN</a:t>
            </a:r>
            <a:r>
              <a:rPr lang="ko-KR" altLang="en-US" sz="3600" dirty="0" smtClean="0"/>
              <a:t> 핵심 요약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74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Thanks</a:t>
            </a:r>
            <a:r>
              <a:rPr lang="en-GB" dirty="0" smtClean="0"/>
              <a:t>!?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16439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Does the divergence matter?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LSUN experiment: No (visually)</a:t>
            </a:r>
          </a:p>
          <a:p>
            <a:r>
              <a:rPr lang="en-GB" dirty="0"/>
              <a:t>Empirical contradiction to intuition from </a:t>
            </a:r>
            <a:r>
              <a:rPr lang="en-GB" sz="1800" dirty="0"/>
              <a:t>[</a:t>
            </a:r>
            <a:r>
              <a:rPr lang="en-GB" sz="1800" dirty="0" err="1"/>
              <a:t>Theis</a:t>
            </a:r>
            <a:r>
              <a:rPr lang="en-GB" sz="1800" dirty="0"/>
              <a:t> et al., 2015], [</a:t>
            </a:r>
            <a:r>
              <a:rPr lang="en-GB" sz="1800" dirty="0" err="1"/>
              <a:t>Huszar</a:t>
            </a:r>
            <a:r>
              <a:rPr lang="en-GB" sz="1800" dirty="0"/>
              <a:t>, 2015]</a:t>
            </a:r>
            <a:endParaRPr lang="en-GB" dirty="0"/>
          </a:p>
          <a:p>
            <a:r>
              <a:rPr lang="en-GB" dirty="0"/>
              <a:t>Why?</a:t>
            </a:r>
          </a:p>
          <a:p>
            <a:pPr lvl="1"/>
            <a:r>
              <a:rPr lang="en-GB" dirty="0"/>
              <a:t>Intuition: strong inductive bias of model class</a:t>
            </a:r>
          </a:p>
        </p:txBody>
      </p:sp>
      <p:sp>
        <p:nvSpPr>
          <p:cNvPr id="4" name="Oval 3"/>
          <p:cNvSpPr/>
          <p:nvPr/>
        </p:nvSpPr>
        <p:spPr>
          <a:xfrm rot="20380244">
            <a:off x="2035808" y="4738134"/>
            <a:ext cx="2148840" cy="83210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4582650" y="4769872"/>
            <a:ext cx="319318" cy="446064"/>
            <a:chOff x="4571633" y="4009708"/>
            <a:chExt cx="319318" cy="446064"/>
          </a:xfrm>
        </p:grpSpPr>
        <p:sp>
          <p:nvSpPr>
            <p:cNvPr id="5" name="Oval 4"/>
            <p:cNvSpPr/>
            <p:nvPr/>
          </p:nvSpPr>
          <p:spPr>
            <a:xfrm>
              <a:off x="4571633" y="4367637"/>
              <a:ext cx="110168" cy="881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71633" y="4009708"/>
              <a:ext cx="3193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Segoe UI" panose="020B0502040204020203" pitchFamily="34" charset="0"/>
                  <a:cs typeface="Segoe UI" panose="020B0502040204020203" pitchFamily="34" charset="0"/>
                </a:rPr>
                <a:t>Q</a:t>
              </a:r>
            </a:p>
          </p:txBody>
        </p:sp>
      </p:grpSp>
      <p:sp>
        <p:nvSpPr>
          <p:cNvPr id="8" name="Oval 7"/>
          <p:cNvSpPr/>
          <p:nvPr/>
        </p:nvSpPr>
        <p:spPr>
          <a:xfrm>
            <a:off x="3779375" y="5171868"/>
            <a:ext cx="72598" cy="789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3929394" y="5038173"/>
            <a:ext cx="72598" cy="7895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4046075" y="4844809"/>
            <a:ext cx="72598" cy="7895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928967" y="5179764"/>
            <a:ext cx="577850" cy="44450"/>
          </a:xfrm>
          <a:prstGeom prst="straightConnector1">
            <a:avLst/>
          </a:prstGeom>
          <a:ln w="22225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062317" y="5097214"/>
            <a:ext cx="450850" cy="3175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170267" y="4919414"/>
            <a:ext cx="361950" cy="19050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390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7.40741E-7 L 0.51641 -0.572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20" y="-2863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7037E-6 L 0.02031 -0.0643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6" y="-321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2.22222E-6 L 0.00729 -0.05185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5" y="-259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48148E-6 L -0.00274 -0.0261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-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MNIST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Model of [</a:t>
            </a:r>
            <a:r>
              <a:rPr lang="en-GB" dirty="0" err="1"/>
              <a:t>Goodfellow</a:t>
            </a:r>
            <a:r>
              <a:rPr lang="en-GB" dirty="0"/>
              <a:t> et al., NIPS 2014]</a:t>
            </a:r>
          </a:p>
          <a:p>
            <a:r>
              <a:rPr lang="en-GB" dirty="0"/>
              <a:t>Generator, ~2.5M parameters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Variational</a:t>
            </a:r>
            <a:r>
              <a:rPr lang="en-GB" dirty="0"/>
              <a:t> function, ~250k parameters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en-GB" dirty="0"/>
          </a:p>
          <a:p>
            <a:r>
              <a:rPr lang="en-GB" dirty="0"/>
              <a:t>Evaluation using KDE log-likelihoods</a:t>
            </a:r>
          </a:p>
          <a:p>
            <a:pPr lvl="1"/>
            <a:r>
              <a:rPr lang="en-GB" dirty="0"/>
              <a:t>Known shortcomings, but popular in other 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974" y="2953584"/>
            <a:ext cx="8776052" cy="632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974" y="4714459"/>
            <a:ext cx="8573966" cy="32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453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6195" cy="1325563"/>
          </a:xfrm>
        </p:spPr>
        <p:txBody>
          <a:bodyPr/>
          <a:lstStyle/>
          <a:p>
            <a:r>
              <a:rPr lang="en-US" dirty="0"/>
              <a:t>Optimal </a:t>
            </a:r>
            <a:r>
              <a:rPr lang="en-US" dirty="0" err="1"/>
              <a:t>variational</a:t>
            </a:r>
            <a:r>
              <a:rPr lang="en-US" dirty="0"/>
              <a:t> function (discriminator)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34406"/>
          </a:xfrm>
        </p:spPr>
        <p:txBody>
          <a:bodyPr/>
          <a:lstStyle/>
          <a:p>
            <a:r>
              <a:rPr lang="en-US" dirty="0"/>
              <a:t>Lower bound is tight for the stationary point of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737208" y="4429667"/>
                <a:ext cx="9017084" cy="10468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GB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sub>
                        <m:sup/>
                        <m:e>
                          <m:r>
                            <a:rPr lang="en-US" sz="2400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GB" sz="2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den>
                              </m:f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    </m:t>
                          </m:r>
                          <m:r>
                            <m:rPr>
                              <m:nor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for</m:t>
                          </m:r>
                          <m:r>
                            <m:rPr>
                              <m:nor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all</m:t>
                          </m:r>
                          <m:r>
                            <m:rPr>
                              <m:nor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   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𝒯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7208" y="4429667"/>
                <a:ext cx="9017084" cy="104689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2733666" y="2526896"/>
                <a:ext cx="6417270" cy="10468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GB" sz="24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𝒯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𝒳</m:t>
                                  </m:r>
                                </m:sub>
                                <m:sup/>
                                <m:e>
                                  <m:r>
                                    <a:rPr lang="en-GB" sz="2400" i="1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GB" sz="2400" i="1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400" i="1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d>
                                    <m:d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sz="24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nary>
                              <m:r>
                                <a:rPr lang="en-GB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nary>
                                <m:nary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𝒳</m:t>
                                  </m:r>
                                </m:sub>
                                <m:sup/>
                                <m:e>
                                  <m:r>
                                    <a:rPr lang="en-GB" sz="2400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  <m:d>
                                    <m:dPr>
                                      <m:ctrlPr>
                                        <a:rPr lang="en-GB" sz="2400" i="1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400" i="1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p>
                                    <m:sSup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  <m:d>
                                        <m:d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GB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sz="24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3666" y="2526896"/>
                <a:ext cx="6417270" cy="104689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967494" y="3770894"/>
            <a:ext cx="4225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which can be characterized as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737208" y="5809350"/>
            <a:ext cx="9713438" cy="998505"/>
            <a:chOff x="1737208" y="5809350"/>
            <a:chExt cx="9713438" cy="99850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1737208" y="5893681"/>
                  <a:ext cx="3144900" cy="8298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⇒    </m:t>
                        </m:r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n-US" sz="24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𝑝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sz="2400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𝑞</m:t>
                                </m:r>
                                <m:d>
                                  <m:dPr>
                                    <m:ctrlPr>
                                      <a:rPr lang="en-US" sz="2400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37208" y="5893681"/>
                  <a:ext cx="3144900" cy="829843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6424396" y="5893104"/>
                  <a:ext cx="502625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Using the fact that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𝑓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′</m:t>
                          </m:r>
                        </m:sup>
                      </m:sSup>
                    </m:oMath>
                  </a14:m>
                  <a:r>
                    <a:rPr lang="en-US" sz="2400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 and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𝑓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∗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′</m:t>
                      </m:r>
                    </m:oMath>
                  </a14:m>
                  <a:r>
                    <a:rPr lang="en-US" sz="2400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 are inverse to each other</a:t>
                  </a:r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24396" y="5893104"/>
                  <a:ext cx="5026250" cy="830997"/>
                </a:xfrm>
                <a:prstGeom prst="rect">
                  <a:avLst/>
                </a:prstGeom>
                <a:blipFill>
                  <a:blip r:embed="rId5"/>
                  <a:stretch>
                    <a:fillRect l="-1942" t="-5147" b="-1691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Double Bracket 14"/>
            <p:cNvSpPr/>
            <p:nvPr/>
          </p:nvSpPr>
          <p:spPr>
            <a:xfrm>
              <a:off x="6343725" y="5809350"/>
              <a:ext cx="4758861" cy="998505"/>
            </a:xfrm>
            <a:prstGeom prst="bracketPair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81077" y="5364955"/>
            <a:ext cx="2634048" cy="781541"/>
            <a:chOff x="4081077" y="5364955"/>
            <a:chExt cx="2634048" cy="781541"/>
          </a:xfrm>
        </p:grpSpPr>
        <p:sp>
          <p:nvSpPr>
            <p:cNvPr id="17" name="Left Brace 16"/>
            <p:cNvSpPr/>
            <p:nvPr/>
          </p:nvSpPr>
          <p:spPr>
            <a:xfrm rot="16200000">
              <a:off x="5238163" y="4207869"/>
              <a:ext cx="319875" cy="2634048"/>
            </a:xfrm>
            <a:prstGeom prst="leftBrac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255699" y="5684831"/>
              <a:ext cx="5613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=0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291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00" y="390482"/>
            <a:ext cx="11029950" cy="64675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41700" y="1759"/>
            <a:ext cx="483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[Reid and Williamson, JMLR 2011]</a:t>
            </a:r>
          </a:p>
        </p:txBody>
      </p:sp>
    </p:spTree>
    <p:extLst>
      <p:ext uri="{BB962C8B-B14F-4D97-AF65-F5344CB8AC3E}">
        <p14:creationId xmlns:p14="http://schemas.microsoft.com/office/powerpoint/2010/main" val="189003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GB" altLang="ko-KR" sz="3600" dirty="0"/>
              <a:t>Learning Probabilistic Models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11"/>
          <p:cNvSpPr/>
          <p:nvPr/>
        </p:nvSpPr>
        <p:spPr>
          <a:xfrm rot="20177786">
            <a:off x="2889251" y="1949450"/>
            <a:ext cx="3333750" cy="15621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12"/>
          <p:cNvSpPr/>
          <p:nvPr/>
        </p:nvSpPr>
        <p:spPr>
          <a:xfrm>
            <a:off x="7642225" y="2543384"/>
            <a:ext cx="171450" cy="1714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13675" y="2730500"/>
                <a:ext cx="38234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3675" y="2730500"/>
                <a:ext cx="382349" cy="49244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Oval 14"/>
          <p:cNvSpPr/>
          <p:nvPr/>
        </p:nvSpPr>
        <p:spPr>
          <a:xfrm>
            <a:off x="5070475" y="2061369"/>
            <a:ext cx="171450" cy="1714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641850" y="2178369"/>
                <a:ext cx="357855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850" y="2178369"/>
                <a:ext cx="357855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8"/>
          <p:cNvCxnSpPr/>
          <p:nvPr/>
        </p:nvCxnSpPr>
        <p:spPr>
          <a:xfrm>
            <a:off x="5367664" y="2215359"/>
            <a:ext cx="2152650" cy="365015"/>
          </a:xfrm>
          <a:prstGeom prst="straightConnector1">
            <a:avLst/>
          </a:prstGeom>
          <a:ln w="4762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353088" y="3138646"/>
                <a:ext cx="455509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𝒫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3088" y="3138646"/>
                <a:ext cx="455509" cy="55399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21"/>
          <p:cNvCxnSpPr>
            <a:stCxn id="6" idx="2"/>
            <a:endCxn id="12" idx="3"/>
          </p:cNvCxnSpPr>
          <p:nvPr/>
        </p:nvCxnSpPr>
        <p:spPr>
          <a:xfrm flipH="1">
            <a:off x="2808597" y="3400592"/>
            <a:ext cx="221276" cy="1505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1"/>
          <p:cNvSpPr/>
          <p:nvPr/>
        </p:nvSpPr>
        <p:spPr>
          <a:xfrm rot="20177786">
            <a:off x="5975350" y="2441892"/>
            <a:ext cx="3333750" cy="15621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5439187" y="3631088"/>
                <a:ext cx="45685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ℚ</m:t>
                      </m:r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9187" y="3631088"/>
                <a:ext cx="456855" cy="55399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Connector 21"/>
          <p:cNvCxnSpPr>
            <a:stCxn id="14" idx="2"/>
            <a:endCxn id="15" idx="3"/>
          </p:cNvCxnSpPr>
          <p:nvPr/>
        </p:nvCxnSpPr>
        <p:spPr>
          <a:xfrm flipH="1">
            <a:off x="5896042" y="3893034"/>
            <a:ext cx="219930" cy="1505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제목 2"/>
              <p:cNvSpPr>
                <a:spLocks noGrp="1"/>
              </p:cNvSpPr>
              <p:nvPr>
                <p:ph type="title"/>
              </p:nvPr>
            </p:nvSpPr>
            <p:spPr>
              <a:xfrm>
                <a:off x="544185" y="4769338"/>
                <a:ext cx="10515600" cy="2088662"/>
              </a:xfrm>
            </p:spPr>
            <p:txBody>
              <a:bodyPr anchor="t"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ko-KR" sz="2400" dirty="0" smtClean="0"/>
                  <a:t> P : True</a:t>
                </a:r>
                <a:r>
                  <a:rPr lang="ko-KR" altLang="en-US" sz="2400" dirty="0" smtClean="0"/>
                  <a:t> </a:t>
                </a:r>
                <a:r>
                  <a:rPr lang="en-US" altLang="ko-KR" sz="2400" dirty="0" smtClean="0"/>
                  <a:t>Model</a:t>
                </a:r>
                <a:br>
                  <a:rPr lang="en-US" altLang="ko-KR" sz="2400" dirty="0" smtClean="0"/>
                </a:br>
                <a:r>
                  <a:rPr lang="en-US" altLang="ko-KR" sz="2400" dirty="0"/>
                  <a:t> </a:t>
                </a:r>
                <a:r>
                  <a:rPr lang="en-US" altLang="ko-KR" sz="2400" dirty="0" smtClean="0"/>
                  <a:t>Q : Generative Model</a:t>
                </a:r>
                <a:br>
                  <a:rPr lang="en-US" altLang="ko-KR" sz="2400" dirty="0" smtClean="0"/>
                </a:br>
                <a:r>
                  <a:rPr lang="en-US" altLang="ko-KR" sz="2400" dirty="0" smtClean="0"/>
                  <a:t> </a:t>
                </a:r>
                <a14:m>
                  <m:oMath xmlns:m="http://schemas.openxmlformats.org/officeDocument/2006/math">
                    <m:r>
                      <a:rPr lang="en-GB" altLang="ko-K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</m:oMath>
                </a14:m>
                <a:r>
                  <a:rPr lang="en-GB" altLang="ko-KR" sz="2400" dirty="0" smtClean="0"/>
                  <a:t>, </a:t>
                </a:r>
                <a14:m>
                  <m:oMath xmlns:m="http://schemas.openxmlformats.org/officeDocument/2006/math">
                    <m:r>
                      <a:rPr lang="en-GB" altLang="ko-K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ℚ</m:t>
                    </m:r>
                  </m:oMath>
                </a14:m>
                <a:r>
                  <a:rPr lang="en-GB" altLang="ko-KR" sz="2400" dirty="0" smtClean="0"/>
                  <a:t> : Sets of Models</a:t>
                </a:r>
                <a:r>
                  <a:rPr lang="en-GB" altLang="ko-KR" sz="2400" dirty="0"/>
                  <a:t/>
                </a:r>
                <a:br>
                  <a:rPr lang="en-GB" altLang="ko-KR" sz="2400" dirty="0"/>
                </a:br>
                <a:r>
                  <a:rPr lang="en-US" altLang="ko-KR" sz="2400" dirty="0" smtClean="0"/>
                  <a:t/>
                </a:r>
                <a:br>
                  <a:rPr lang="en-US" altLang="ko-KR" sz="2400" dirty="0" smtClean="0"/>
                </a:br>
                <a:endParaRPr lang="ko-KR" altLang="en-US" sz="2400" dirty="0"/>
              </a:p>
            </p:txBody>
          </p:sp>
        </mc:Choice>
        <mc:Fallback xmlns="">
          <p:sp>
            <p:nvSpPr>
              <p:cNvPr id="18" name="제목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44185" y="4769338"/>
                <a:ext cx="10515600" cy="2088662"/>
              </a:xfrm>
              <a:blipFill rotWithShape="0">
                <a:blip r:embed="rId6"/>
                <a:stretch>
                  <a:fillRect l="-58" t="-20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제목 2"/>
          <p:cNvSpPr txBox="1">
            <a:spLocks/>
          </p:cNvSpPr>
          <p:nvPr/>
        </p:nvSpPr>
        <p:spPr>
          <a:xfrm>
            <a:off x="7365609" y="5100635"/>
            <a:ext cx="10515600" cy="20886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0032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/>
      <p:bldP spid="12" grpId="0"/>
      <p:bldP spid="14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/>
              <a:t>Likelihood-free </a:t>
            </a:r>
            <a:r>
              <a:rPr lang="en-US" altLang="ko-KR" sz="3600" dirty="0" smtClean="0"/>
              <a:t>Model </a:t>
            </a:r>
            <a:r>
              <a:rPr lang="en-GB" altLang="ko-KR" sz="3600" dirty="0"/>
              <a:t>[</a:t>
            </a:r>
            <a:r>
              <a:rPr lang="en-GB" altLang="ko-KR" sz="3600" dirty="0" err="1"/>
              <a:t>Goodfellow</a:t>
            </a:r>
            <a:r>
              <a:rPr lang="en-GB" altLang="ko-KR" sz="3600" dirty="0"/>
              <a:t> et al., 2014</a:t>
            </a:r>
            <a:r>
              <a:rPr lang="en-GB" altLang="ko-KR" sz="3600" dirty="0" smtClean="0"/>
              <a:t>]</a:t>
            </a:r>
            <a:endParaRPr lang="en-US" altLang="ko-KR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7"/>
              <p:cNvSpPr/>
              <p:nvPr/>
            </p:nvSpPr>
            <p:spPr>
              <a:xfrm>
                <a:off x="3118565" y="3141663"/>
                <a:ext cx="5651976" cy="11918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GB" sz="2400" i="1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n-GB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Lin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100,1200</m:t>
                          </m:r>
                        </m:e>
                      </m:d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GB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ReLU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GB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Lin</m:t>
                      </m:r>
                      <m:d>
                        <m:dPr>
                          <m:ctrlP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1200,1200</m:t>
                          </m:r>
                        </m:e>
                      </m:d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m:rPr>
                          <m:sty m:val="p"/>
                        </m:rPr>
                        <a:rPr lang="en-GB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ReLU</m:t>
                      </m:r>
                    </m:oMath>
                  </m:oMathPara>
                </a14:m>
                <a:endParaRPr lang="en-GB" sz="2400" dirty="0">
                  <a:ea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GB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Lin</m:t>
                    </m:r>
                    <m:r>
                      <a:rPr lang="en-GB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(1200,784)→</m:t>
                    </m:r>
                    <m:r>
                      <m:rPr>
                        <m:sty m:val="p"/>
                      </m:rPr>
                      <a:rPr lang="en-GB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Sigmoid</m:t>
                    </m:r>
                  </m:oMath>
                </a14:m>
                <a:r>
                  <a:rPr lang="en-GB" sz="2400" dirty="0"/>
                  <a:t> </a:t>
                </a:r>
              </a:p>
            </p:txBody>
          </p:sp>
        </mc:Choice>
        <mc:Fallback xmlns="">
          <p:sp>
            <p:nvSpPr>
              <p:cNvPr id="6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8565" y="3141663"/>
                <a:ext cx="5651976" cy="1191801"/>
              </a:xfrm>
              <a:prstGeom prst="rect">
                <a:avLst/>
              </a:prstGeom>
              <a:blipFill rotWithShape="0">
                <a:blip r:embed="rId2"/>
                <a:stretch>
                  <a:fillRect b="-61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8"/>
          <p:cNvSpPr/>
          <p:nvPr/>
        </p:nvSpPr>
        <p:spPr>
          <a:xfrm>
            <a:off x="2373469" y="2994038"/>
            <a:ext cx="128337" cy="13154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9"/>
          <p:cNvPicPr>
            <a:picLocks noChangeAspect="1"/>
          </p:cNvPicPr>
          <p:nvPr/>
        </p:nvPicPr>
        <p:blipFill rotWithShape="1">
          <a:blip r:embed="rId3"/>
          <a:srcRect l="20658" t="47228" r="73136" b="32703"/>
          <a:stretch/>
        </p:blipFill>
        <p:spPr>
          <a:xfrm>
            <a:off x="9338408" y="3023361"/>
            <a:ext cx="1079420" cy="1090863"/>
          </a:xfrm>
          <a:prstGeom prst="rect">
            <a:avLst/>
          </a:prstGeom>
        </p:spPr>
      </p:pic>
      <p:sp>
        <p:nvSpPr>
          <p:cNvPr id="9" name="Rectangle 10"/>
          <p:cNvSpPr/>
          <p:nvPr/>
        </p:nvSpPr>
        <p:spPr>
          <a:xfrm>
            <a:off x="1433954" y="2346966"/>
            <a:ext cx="21226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Random input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05330" y="2347707"/>
            <a:ext cx="1546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Generator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261742" y="2347707"/>
            <a:ext cx="1156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Output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3"/>
              <p:cNvSpPr/>
              <p:nvPr/>
            </p:nvSpPr>
            <p:spPr>
              <a:xfrm>
                <a:off x="1546375" y="4328954"/>
                <a:ext cx="174137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~ 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Uniform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6375" y="4328954"/>
                <a:ext cx="1741374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0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제목 2"/>
              <p:cNvSpPr>
                <a:spLocks noGrp="1"/>
              </p:cNvSpPr>
              <p:nvPr>
                <p:ph type="title"/>
              </p:nvPr>
            </p:nvSpPr>
            <p:spPr>
              <a:xfrm>
                <a:off x="495300" y="1695069"/>
                <a:ext cx="10515600" cy="4511675"/>
              </a:xfrm>
            </p:spPr>
            <p:txBody>
              <a:bodyPr anchor="t">
                <a:normAutofit/>
              </a:bodyPr>
              <a:lstStyle/>
              <a:p>
                <a:r>
                  <a:rPr lang="en-GB" altLang="ko-KR" sz="3200" i="1" dirty="0" smtClean="0">
                    <a:latin typeface="Cambria Math" panose="02040503050406030204" pitchFamily="18" charset="0"/>
                  </a:rPr>
                  <a:t/>
                </a:r>
                <a:br>
                  <a:rPr lang="en-GB" altLang="ko-KR" sz="3200" i="1" dirty="0" smtClean="0">
                    <a:latin typeface="Cambria Math" panose="02040503050406030204" pitchFamily="18" charset="0"/>
                  </a:rPr>
                </a:br>
                <a:r>
                  <a:rPr lang="en-GB" altLang="ko-KR" sz="3200" i="1" dirty="0">
                    <a:latin typeface="Cambria Math" panose="02040503050406030204" pitchFamily="18" charset="0"/>
                  </a:rPr>
                  <a:t/>
                </a:r>
                <a:br>
                  <a:rPr lang="en-GB" altLang="ko-KR" sz="3200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altLang="ko-K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altLang="ko-KR" sz="32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GB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d>
                        <m:dPr>
                          <m:ctrlPr>
                            <a:rPr lang="en-GB" altLang="ko-KR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𝑄</m:t>
                          </m:r>
                          <m:r>
                            <a:rPr lang="en-GB" altLang="ko-K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∥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GB" altLang="ko-KR" sz="32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GB" altLang="ko-KR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altLang="ko-K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sub>
                        <m:sup/>
                        <m:e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GB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altLang="ko-KR" sz="32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GB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altLang="ko-KR" sz="32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</m:e>
                      </m:nary>
                      <m:r>
                        <m:rPr>
                          <m:sty m:val="p"/>
                        </m:rPr>
                        <a:rPr lang="en-GB" altLang="ko-KR" sz="3200"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GB" altLang="ko-KR" sz="3200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r>
                  <a:rPr lang="en-US" altLang="ko-KR" sz="3200" dirty="0" smtClean="0"/>
                  <a:t/>
                </a:r>
                <a:br>
                  <a:rPr lang="en-US" altLang="ko-KR" sz="3200" dirty="0" smtClean="0"/>
                </a:br>
                <a:r>
                  <a:rPr lang="en-US" altLang="ko-KR" sz="3200" dirty="0"/>
                  <a:t/>
                </a:r>
                <a:br>
                  <a:rPr lang="en-US" altLang="ko-KR" sz="3200" dirty="0"/>
                </a:br>
                <a:r>
                  <a:rPr lang="en-US" altLang="ko-KR" sz="3200" dirty="0" smtClean="0"/>
                  <a:t/>
                </a:r>
                <a:br>
                  <a:rPr lang="en-US" altLang="ko-KR" sz="3200" dirty="0" smtClean="0"/>
                </a:br>
                <a:r>
                  <a:rPr lang="en-US" altLang="ko-KR" sz="3200" dirty="0" smtClean="0"/>
                  <a:t>          </a:t>
                </a:r>
                <a14:m>
                  <m:oMath xmlns:m="http://schemas.openxmlformats.org/officeDocument/2006/math">
                    <m:r>
                      <a:rPr lang="en-US" altLang="ko-KR" sz="3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ko-KR" sz="3200" dirty="0" smtClean="0"/>
                  <a:t> : convex, lower </a:t>
                </a:r>
                <a:r>
                  <a:rPr lang="en-US" altLang="ko-KR" sz="3200" dirty="0" err="1" smtClean="0"/>
                  <a:t>semicontinuous</a:t>
                </a:r>
                <a:r>
                  <a:rPr lang="en-US" altLang="ko-KR" sz="3200" dirty="0" smtClean="0"/>
                  <a:t> </a:t>
                </a:r>
                <a:r>
                  <a:rPr lang="en-US" altLang="ko-KR" sz="3200" dirty="0" err="1" smtClean="0"/>
                  <a:t>ft</a:t>
                </a:r>
                <a:r>
                  <a:rPr lang="en-US" altLang="ko-KR" sz="3200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sz="32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altLang="ko-KR" sz="32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ko-KR" sz="3200" dirty="0"/>
              </a:p>
            </p:txBody>
          </p:sp>
        </mc:Choice>
        <mc:Fallback>
          <p:sp>
            <p:nvSpPr>
              <p:cNvPr id="3" name="제목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95300" y="1695069"/>
                <a:ext cx="10515600" cy="4511675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f - divergence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9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7" y="1690688"/>
            <a:ext cx="11838846" cy="444759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76577" y="4596384"/>
            <a:ext cx="11838846" cy="987552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smtClean="0"/>
              <a:t>f - divergence</a:t>
            </a:r>
            <a:endParaRPr lang="ko-KR" altLang="en-US" sz="3600" dirty="0"/>
          </a:p>
        </p:txBody>
      </p:sp>
      <p:sp>
        <p:nvSpPr>
          <p:cNvPr id="7" name="직사각형 6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514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8413" y="3821530"/>
                <a:ext cx="3462087" cy="2712620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GB" sz="2000" i="1" dirty="0"/>
                  <a:t>P</a:t>
                </a:r>
                <a:r>
                  <a:rPr lang="en-GB" sz="2000" dirty="0"/>
                  <a:t>: </a:t>
                </a:r>
                <a:r>
                  <a:rPr lang="en-GB" sz="2000" dirty="0">
                    <a:solidFill>
                      <a:schemeClr val="accent6"/>
                    </a:solidFill>
                  </a:rPr>
                  <a:t>Expectation</a:t>
                </a:r>
              </a:p>
              <a:p>
                <a:r>
                  <a:rPr lang="en-GB" sz="2000" i="1" dirty="0"/>
                  <a:t>Q</a:t>
                </a:r>
                <a:r>
                  <a:rPr lang="en-GB" sz="2000" dirty="0"/>
                  <a:t>: </a:t>
                </a:r>
                <a:r>
                  <a:rPr lang="en-GB" sz="2000" dirty="0">
                    <a:solidFill>
                      <a:schemeClr val="accent6"/>
                    </a:solidFill>
                  </a:rPr>
                  <a:t>Expectation</a:t>
                </a:r>
              </a:p>
              <a:p>
                <a:r>
                  <a:rPr lang="en-GB" sz="2000" dirty="0"/>
                  <a:t>Structure in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endParaRPr lang="en-GB" sz="2000" dirty="0"/>
              </a:p>
              <a:p>
                <a:r>
                  <a:rPr lang="en-GB" sz="2000" dirty="0"/>
                  <a:t>Examples:</a:t>
                </a:r>
              </a:p>
              <a:p>
                <a:pPr lvl="1"/>
                <a:r>
                  <a:rPr lang="en-GB" sz="1600" dirty="0"/>
                  <a:t>Energy statistic [</a:t>
                </a:r>
                <a:r>
                  <a:rPr lang="en-GB" sz="1600" dirty="0" err="1"/>
                  <a:t>Szekely</a:t>
                </a:r>
                <a:r>
                  <a:rPr lang="en-GB" sz="1600" dirty="0"/>
                  <a:t>, 1997]</a:t>
                </a:r>
              </a:p>
              <a:p>
                <a:pPr lvl="1"/>
                <a:r>
                  <a:rPr lang="en-GB" sz="1600" dirty="0"/>
                  <a:t>Kernel MMD  [</a:t>
                </a:r>
                <a:r>
                  <a:rPr lang="en-GB" sz="1600" dirty="0" err="1"/>
                  <a:t>Gretton</a:t>
                </a:r>
                <a:r>
                  <a:rPr lang="en-GB" sz="1600" dirty="0"/>
                  <a:t> et al., 2012],</a:t>
                </a:r>
                <a:br>
                  <a:rPr lang="en-GB" sz="1600" dirty="0"/>
                </a:br>
                <a:r>
                  <a:rPr lang="en-GB" sz="1600" dirty="0"/>
                  <a:t>[</a:t>
                </a:r>
                <a:r>
                  <a:rPr lang="en-GB" sz="1600" dirty="0" err="1"/>
                  <a:t>Smola</a:t>
                </a:r>
                <a:r>
                  <a:rPr lang="en-GB" sz="1600" dirty="0"/>
                  <a:t> et al., 2007]</a:t>
                </a:r>
              </a:p>
              <a:p>
                <a:pPr lvl="1"/>
                <a:r>
                  <a:rPr lang="en-GB" sz="1600" dirty="0"/>
                  <a:t>Wasserstein distance [Cuturi, 2013]</a:t>
                </a:r>
              </a:p>
              <a:p>
                <a:pPr lvl="1"/>
                <a:r>
                  <a:rPr lang="en-GB" sz="1600" dirty="0"/>
                  <a:t>DISCO Nets</a:t>
                </a:r>
                <a:br>
                  <a:rPr lang="en-GB" sz="1600" dirty="0"/>
                </a:br>
                <a:r>
                  <a:rPr lang="en-GB" sz="1600" dirty="0"/>
                  <a:t>[</a:t>
                </a:r>
                <a:r>
                  <a:rPr lang="en-GB" sz="1600" dirty="0" err="1"/>
                  <a:t>Bouchacourt</a:t>
                </a:r>
                <a:r>
                  <a:rPr lang="en-GB" sz="1600" dirty="0"/>
                  <a:t> et al., 2016]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8413" y="3821530"/>
                <a:ext cx="3462087" cy="2712620"/>
              </a:xfrm>
              <a:blipFill>
                <a:blip r:embed="rId2"/>
                <a:stretch>
                  <a:fillRect l="-176" t="-6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38413" y="1690689"/>
                <a:ext cx="3462087" cy="1798721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Integral Probability Metrics</a:t>
                </a:r>
              </a:p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[M</a:t>
                </a:r>
                <a:r>
                  <a:rPr lang="de-DE" dirty="0">
                    <a:solidFill>
                      <a:schemeClr val="tx1"/>
                    </a:solidFill>
                  </a:rPr>
                  <a:t>üller, 1997</a:t>
                </a:r>
                <a:r>
                  <a:rPr lang="en-GB" dirty="0">
                    <a:solidFill>
                      <a:schemeClr val="tx1"/>
                    </a:solidFill>
                  </a:rPr>
                  <a:t>]</a:t>
                </a:r>
                <a:br>
                  <a:rPr lang="en-GB" dirty="0">
                    <a:solidFill>
                      <a:schemeClr val="tx1"/>
                    </a:solidFill>
                  </a:rPr>
                </a:br>
                <a:r>
                  <a:rPr lang="en-GB" dirty="0">
                    <a:solidFill>
                      <a:schemeClr val="tx1"/>
                    </a:solidFill>
                  </a:rPr>
                  <a:t>[</a:t>
                </a:r>
                <a:r>
                  <a:rPr lang="en-GB" dirty="0" err="1">
                    <a:solidFill>
                      <a:schemeClr val="tx1"/>
                    </a:solidFill>
                  </a:rPr>
                  <a:t>Sriperumbudur</a:t>
                </a:r>
                <a:r>
                  <a:rPr lang="en-GB" dirty="0">
                    <a:solidFill>
                      <a:schemeClr val="tx1"/>
                    </a:solidFill>
                  </a:rPr>
                  <a:t> et al., 2010]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GB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</m:sub>
                      </m:sSub>
                      <m:d>
                        <m:d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ℱ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</m:nary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413" y="1690689"/>
                <a:ext cx="3462087" cy="1798721"/>
              </a:xfrm>
              <a:prstGeom prst="rect">
                <a:avLst/>
              </a:prstGeom>
              <a:blipFill>
                <a:blip r:embed="rId3"/>
                <a:stretch>
                  <a:fillRect t="-10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/>
          <p:cNvGrpSpPr/>
          <p:nvPr/>
        </p:nvGrpSpPr>
        <p:grpSpPr>
          <a:xfrm>
            <a:off x="4262688" y="1690689"/>
            <a:ext cx="3700212" cy="4843461"/>
            <a:chOff x="4262688" y="1690689"/>
            <a:chExt cx="3700212" cy="48434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/>
                <p:cNvSpPr/>
                <p:nvPr/>
              </p:nvSpPr>
              <p:spPr>
                <a:xfrm>
                  <a:off x="4262688" y="1690689"/>
                  <a:ext cx="3700212" cy="1798721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1"/>
                </a:fillRef>
                <a:effectRef idx="1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Proper scoring rules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[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Gneiting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 and 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Raftery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, 2007]</a:t>
                  </a:r>
                </a:p>
                <a:p>
                  <a:pPr algn="ctr"/>
                  <a:endParaRPr lang="en-GB" dirty="0">
                    <a:solidFill>
                      <a:schemeClr val="tx1"/>
                    </a:solidFill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d>
                          <m:dPr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</m:d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  <m:d>
                              <m:dPr>
                                <m:ctrlP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m:rPr>
                                <m:sty m:val="p"/>
                              </m:rPr>
                              <a:rPr lang="en-GB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oMath>
                    </m:oMathPara>
                  </a14:m>
                  <a:endParaRPr lang="en-GB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2688" y="1690689"/>
                  <a:ext cx="3700212" cy="179872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Content Placeholder 2"/>
            <p:cNvSpPr txBox="1">
              <a:spLocks/>
            </p:cNvSpPr>
            <p:nvPr/>
          </p:nvSpPr>
          <p:spPr>
            <a:xfrm>
              <a:off x="4262688" y="3821530"/>
              <a:ext cx="3700212" cy="271262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2000" i="1" dirty="0"/>
                <a:t>P</a:t>
              </a:r>
              <a:r>
                <a:rPr lang="en-GB" sz="2000" dirty="0"/>
                <a:t>: </a:t>
              </a:r>
              <a:r>
                <a:rPr lang="en-GB" sz="2000" dirty="0">
                  <a:solidFill>
                    <a:srgbClr val="FF0000"/>
                  </a:solidFill>
                </a:rPr>
                <a:t>Distribution</a:t>
              </a:r>
            </a:p>
            <a:p>
              <a:r>
                <a:rPr lang="en-GB" sz="2000" i="1" dirty="0"/>
                <a:t>Q</a:t>
              </a:r>
              <a:r>
                <a:rPr lang="en-GB" sz="2000" dirty="0"/>
                <a:t>: </a:t>
              </a:r>
              <a:r>
                <a:rPr lang="en-GB" sz="2000" dirty="0">
                  <a:solidFill>
                    <a:schemeClr val="accent6"/>
                  </a:solidFill>
                </a:rPr>
                <a:t>Expectation</a:t>
              </a:r>
            </a:p>
            <a:p>
              <a:r>
                <a:rPr lang="en-GB" sz="2000" dirty="0"/>
                <a:t>Examples:</a:t>
              </a:r>
            </a:p>
            <a:p>
              <a:pPr lvl="1"/>
              <a:r>
                <a:rPr lang="en-GB" sz="1600" dirty="0"/>
                <a:t>Log-likelihood</a:t>
              </a:r>
              <a:br>
                <a:rPr lang="en-GB" sz="1600" dirty="0"/>
              </a:br>
              <a:r>
                <a:rPr lang="en-GB" sz="1600" dirty="0"/>
                <a:t>[Fisher, 1922], [Good, 1952]</a:t>
              </a:r>
            </a:p>
            <a:p>
              <a:pPr lvl="1"/>
              <a:r>
                <a:rPr lang="en-GB" sz="1600" dirty="0"/>
                <a:t>Quadratic score</a:t>
              </a:r>
              <a:br>
                <a:rPr lang="en-GB" sz="1600" dirty="0"/>
              </a:br>
              <a:r>
                <a:rPr lang="en-GB" sz="1600" dirty="0"/>
                <a:t>[Bernardo, 1979]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225088" y="1690689"/>
            <a:ext cx="3700212" cy="4843461"/>
            <a:chOff x="8225088" y="1690689"/>
            <a:chExt cx="3700212" cy="48434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/>
                <p:cNvSpPr/>
                <p:nvPr/>
              </p:nvSpPr>
              <p:spPr>
                <a:xfrm>
                  <a:off x="8225088" y="1690689"/>
                  <a:ext cx="3700212" cy="1798721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1"/>
                </a:fillRef>
                <a:effectRef idx="1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f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-divergences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[Ali and </a:t>
                  </a:r>
                  <a:r>
                    <a:rPr lang="en-GB" dirty="0" err="1">
                      <a:solidFill>
                        <a:schemeClr val="tx1"/>
                      </a:solidFill>
                    </a:rPr>
                    <a:t>Silvey</a:t>
                  </a:r>
                  <a:r>
                    <a:rPr lang="en-GB" dirty="0">
                      <a:solidFill>
                        <a:schemeClr val="tx1"/>
                      </a:solidFill>
                    </a:rPr>
                    <a:t>, 1966]</a:t>
                  </a:r>
                </a:p>
                <a:p>
                  <a:pPr algn="ctr"/>
                  <a:endParaRPr lang="en-GB" dirty="0">
                    <a:solidFill>
                      <a:schemeClr val="tx1"/>
                    </a:solidFill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  <m:d>
                          <m:dPr>
                            <m:ctrlP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∥</m:t>
                            </m:r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</m:d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  <m:d>
                              <m:dPr>
                                <m:ctrlP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GB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GB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GB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</m:e>
                            </m:d>
                          </m:e>
                        </m:nary>
                        <m:r>
                          <m:rPr>
                            <m:sty m:val="p"/>
                          </m:rP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en-GB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5088" y="1690689"/>
                  <a:ext cx="3700212" cy="1798721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Content Placeholder 2"/>
                <p:cNvSpPr txBox="1">
                  <a:spLocks/>
                </p:cNvSpPr>
                <p:nvPr/>
              </p:nvSpPr>
              <p:spPr>
                <a:xfrm>
                  <a:off x="8225088" y="3821530"/>
                  <a:ext cx="3700212" cy="271262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GB" sz="2000" dirty="0"/>
                    <a:t>P: </a:t>
                  </a:r>
                  <a:r>
                    <a:rPr lang="en-GB" sz="2000" dirty="0">
                      <a:solidFill>
                        <a:srgbClr val="FF0000"/>
                      </a:solidFill>
                    </a:rPr>
                    <a:t>Distribution</a:t>
                  </a:r>
                </a:p>
                <a:p>
                  <a:r>
                    <a:rPr lang="en-GB" sz="2000" dirty="0"/>
                    <a:t>Q: </a:t>
                  </a:r>
                  <a:r>
                    <a:rPr lang="en-GB" sz="2000" dirty="0">
                      <a:solidFill>
                        <a:srgbClr val="FF0000"/>
                      </a:solidFill>
                    </a:rPr>
                    <a:t>Distribution</a:t>
                  </a:r>
                </a:p>
                <a:p>
                  <a:r>
                    <a:rPr lang="en-GB" sz="2000" dirty="0"/>
                    <a:t>Examples:</a:t>
                  </a:r>
                </a:p>
                <a:p>
                  <a:pPr lvl="1"/>
                  <a:r>
                    <a:rPr lang="en-GB" sz="1600" dirty="0" err="1"/>
                    <a:t>Kullback-Leibler</a:t>
                  </a:r>
                  <a:r>
                    <a:rPr lang="en-GB" sz="1600" dirty="0"/>
                    <a:t> divergence</a:t>
                  </a:r>
                  <a:br>
                    <a:rPr lang="en-GB" sz="1600" dirty="0"/>
                  </a:br>
                  <a:r>
                    <a:rPr lang="en-GB" sz="1600" dirty="0"/>
                    <a:t>[</a:t>
                  </a:r>
                  <a:r>
                    <a:rPr lang="en-GB" sz="1600" dirty="0" err="1"/>
                    <a:t>Kullback</a:t>
                  </a:r>
                  <a:r>
                    <a:rPr lang="en-GB" sz="1600" dirty="0"/>
                    <a:t> and </a:t>
                  </a:r>
                  <a:r>
                    <a:rPr lang="en-GB" sz="1600" dirty="0" err="1"/>
                    <a:t>Leibler</a:t>
                  </a:r>
                  <a:r>
                    <a:rPr lang="en-GB" sz="1600" dirty="0"/>
                    <a:t>, 1952]</a:t>
                  </a:r>
                </a:p>
                <a:p>
                  <a:pPr lvl="1"/>
                  <a:r>
                    <a:rPr lang="en-GB" sz="1600" dirty="0"/>
                    <a:t>Jensen-Shannon divergence</a:t>
                  </a:r>
                </a:p>
                <a:p>
                  <a:pPr lvl="1"/>
                  <a:r>
                    <a:rPr lang="en-GB" sz="1600" dirty="0"/>
                    <a:t>Total variation</a:t>
                  </a:r>
                </a:p>
                <a:p>
                  <a:pPr lvl="1"/>
                  <a:r>
                    <a:rPr lang="en-GB" sz="1600" dirty="0"/>
                    <a:t>Pearson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GB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p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endParaRPr lang="en-GB" sz="1600" dirty="0"/>
                </a:p>
              </p:txBody>
            </p:sp>
          </mc:Choice>
          <mc:Fallback xmlns="">
            <p:sp>
              <p:nvSpPr>
                <p:cNvPr id="8" name="Content Placeholder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5088" y="3821530"/>
                  <a:ext cx="3700212" cy="2712620"/>
                </a:xfrm>
                <a:prstGeom prst="rect">
                  <a:avLst/>
                </a:prstGeom>
                <a:blipFill>
                  <a:blip r:embed="rId6"/>
                  <a:stretch>
                    <a:fillRect l="-1483" t="-2472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GB" altLang="ko-KR" sz="3600" dirty="0"/>
              <a:t>Learning Probabilistic Models</a:t>
            </a:r>
            <a:endParaRPr lang="ko-KR" altLang="en-US" sz="3600" dirty="0"/>
          </a:p>
        </p:txBody>
      </p:sp>
      <p:sp>
        <p:nvSpPr>
          <p:cNvPr id="12" name="직사각형 11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78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제목 2"/>
              <p:cNvSpPr>
                <a:spLocks noGrp="1"/>
              </p:cNvSpPr>
              <p:nvPr>
                <p:ph type="title"/>
              </p:nvPr>
            </p:nvSpPr>
            <p:spPr>
              <a:xfrm>
                <a:off x="-429664" y="2697266"/>
                <a:ext cx="6096508" cy="3486531"/>
              </a:xfrm>
            </p:spPr>
            <p:txBody>
              <a:bodyPr anchor="t">
                <a:normAutofit fontScale="90000"/>
              </a:bodyPr>
              <a:lstStyle/>
              <a:p>
                <a:r>
                  <a:rPr lang="en-GB" altLang="ko-KR" sz="3200" i="1" dirty="0" smtClean="0">
                    <a:latin typeface="Cambria Math" panose="02040503050406030204" pitchFamily="18" charset="0"/>
                  </a:rPr>
                  <a:t/>
                </a:r>
                <a:br>
                  <a:rPr lang="en-GB" altLang="ko-KR" sz="3200" i="1" dirty="0" smtClean="0">
                    <a:latin typeface="Cambria Math" panose="02040503050406030204" pitchFamily="18" charset="0"/>
                  </a:rPr>
                </a:br>
                <a:r>
                  <a:rPr lang="en-GB" altLang="ko-KR" sz="3200" i="1" dirty="0" smtClean="0">
                    <a:latin typeface="Cambria Math" panose="02040503050406030204" pitchFamily="18" charset="0"/>
                  </a:rPr>
                  <a:t/>
                </a:r>
                <a:br>
                  <a:rPr lang="en-GB" altLang="ko-KR" sz="3200" i="1" dirty="0" smtClean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200" b="0" i="0" smtClean="0">
                                  <a:latin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𝑑𝑜</m:t>
                                  </m:r>
                                  <m:sSub>
                                    <m:sSubPr>
                                      <m:ctrlP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altLang="ko-KR" sz="32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sub>
                                  </m:sSub>
                                </m:e>
                              </m:d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𝑢𝑡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  <m:oMath xmlns:m="http://schemas.openxmlformats.org/officeDocument/2006/math"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200">
                                  <a:latin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𝑑𝑜</m:t>
                                  </m:r>
                                  <m:sSub>
                                    <m:sSubPr>
                                      <m:ctrlPr>
                                        <a:rPr lang="en-US" altLang="ko-KR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32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en-US" altLang="ko-KR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ko-KR" sz="3200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p>
                                          <m:r>
                                            <a:rPr lang="en-US" altLang="ko-KR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p>
                                    </m:sub>
                                  </m:sSub>
                                </m:e>
                              </m:d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p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r>
                  <a:rPr lang="en-US" altLang="ko-KR" sz="3200" dirty="0" smtClean="0"/>
                  <a:t/>
                </a:r>
                <a:br>
                  <a:rPr lang="en-US" altLang="ko-KR" sz="3200" dirty="0" smtClean="0"/>
                </a:br>
                <a:r>
                  <a:rPr lang="en-US" altLang="ko-KR" sz="3200" dirty="0"/>
                  <a:t/>
                </a:r>
                <a:br>
                  <a:rPr lang="en-US" altLang="ko-KR" sz="3200" dirty="0"/>
                </a:br>
                <a:r>
                  <a:rPr lang="en-US" altLang="ko-KR" sz="3200" dirty="0" smtClean="0"/>
                  <a:t/>
                </a:r>
                <a:br>
                  <a:rPr lang="en-US" altLang="ko-KR" sz="3200" dirty="0" smtClean="0"/>
                </a:br>
                <a:r>
                  <a:rPr lang="en-US" altLang="ko-KR" sz="3200" dirty="0" smtClean="0"/>
                  <a:t>          </a:t>
                </a:r>
                <a:endParaRPr lang="en-US" altLang="ko-KR" sz="3200" dirty="0"/>
              </a:p>
            </p:txBody>
          </p:sp>
        </mc:Choice>
        <mc:Fallback>
          <p:sp>
            <p:nvSpPr>
              <p:cNvPr id="3" name="제목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-429664" y="2697266"/>
                <a:ext cx="6096508" cy="3486531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err="1" smtClean="0"/>
              <a:t>Variational</a:t>
            </a:r>
            <a:r>
              <a:rPr lang="en-US" altLang="ko-KR" sz="3600" dirty="0" smtClean="0"/>
              <a:t> Estimation of f-divergences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6388607" y="2560701"/>
            <a:ext cx="5134203" cy="2639256"/>
            <a:chOff x="3906843" y="800592"/>
            <a:chExt cx="9213120" cy="6264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5" name="Ink 4"/>
                <p14:cNvContentPartPr/>
                <p14:nvPr/>
              </p14:nvContentPartPr>
              <p14:xfrm>
                <a:off x="4584723" y="1241592"/>
                <a:ext cx="5748480" cy="4029120"/>
              </p14:xfrm>
            </p:contentPart>
          </mc:Choice>
          <mc:Fallback>
            <p:pic>
              <p:nvPicPr>
                <p:cNvPr id="5" name="Ink 4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65990" y="1213398"/>
                  <a:ext cx="5794990" cy="40889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6" name="Ink 7"/>
                <p14:cNvContentPartPr/>
                <p14:nvPr/>
              </p14:nvContentPartPr>
              <p14:xfrm>
                <a:off x="3906843" y="2046912"/>
                <a:ext cx="4281480" cy="3276720"/>
              </p14:xfrm>
            </p:contentPart>
          </mc:Choice>
          <mc:Fallback>
            <p:pic>
              <p:nvPicPr>
                <p:cNvPr id="6" name="Ink 7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88110" y="2021279"/>
                  <a:ext cx="4319592" cy="33245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7" name="Ink 9"/>
                <p14:cNvContentPartPr/>
                <p14:nvPr/>
              </p14:nvContentPartPr>
              <p14:xfrm>
                <a:off x="4410123" y="1633272"/>
                <a:ext cx="1905120" cy="2048040"/>
              </p14:xfrm>
            </p:contentPart>
          </mc:Choice>
          <mc:Fallback>
            <p:pic>
              <p:nvPicPr>
                <p:cNvPr id="7" name="Ink 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388158" y="1606774"/>
                  <a:ext cx="1941943" cy="20984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8" name="Ink 13"/>
                <p14:cNvContentPartPr/>
                <p14:nvPr/>
              </p14:nvContentPartPr>
              <p14:xfrm>
                <a:off x="4864083" y="895272"/>
                <a:ext cx="6324480" cy="4029120"/>
              </p14:xfrm>
            </p:contentPart>
          </mc:Choice>
          <mc:Fallback>
            <p:pic>
              <p:nvPicPr>
                <p:cNvPr id="8" name="Ink 13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852455" y="887581"/>
                  <a:ext cx="6356135" cy="40598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9" name="Ink 15"/>
                <p14:cNvContentPartPr/>
                <p14:nvPr/>
              </p14:nvContentPartPr>
              <p14:xfrm>
                <a:off x="4266123" y="5262432"/>
                <a:ext cx="8853840" cy="538200"/>
              </p14:xfrm>
            </p:contentPart>
          </mc:Choice>
          <mc:Fallback>
            <p:pic>
              <p:nvPicPr>
                <p:cNvPr id="9" name="Ink 15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250619" y="5231678"/>
                  <a:ext cx="8893245" cy="5988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0" name="Ink 17"/>
                <p14:cNvContentPartPr/>
                <p14:nvPr/>
              </p14:nvContentPartPr>
              <p14:xfrm>
                <a:off x="5436483" y="800592"/>
                <a:ext cx="686160" cy="6114960"/>
              </p14:xfrm>
            </p:contentPart>
          </mc:Choice>
          <mc:Fallback>
            <p:pic>
              <p:nvPicPr>
                <p:cNvPr id="10" name="Ink 17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415827" y="771542"/>
                  <a:ext cx="713271" cy="61593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1" name="Ink 18"/>
                <p14:cNvContentPartPr/>
                <p14:nvPr/>
              </p14:nvContentPartPr>
              <p14:xfrm>
                <a:off x="8651643" y="4573032"/>
                <a:ext cx="0" cy="5040"/>
              </p14:xfrm>
            </p:contentPart>
          </mc:Choice>
          <mc:Fallback>
            <p:pic>
              <p:nvPicPr>
                <p:cNvPr id="11" name="Ink 18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8651643" y="4571717"/>
                  <a:ext cx="0" cy="767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2" name="Group 35"/>
            <p:cNvGrpSpPr/>
            <p:nvPr/>
          </p:nvGrpSpPr>
          <p:grpSpPr>
            <a:xfrm>
              <a:off x="5480403" y="1720032"/>
              <a:ext cx="6607800" cy="5344920"/>
              <a:chOff x="3346803" y="1217741"/>
              <a:chExt cx="6607800" cy="5344920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17">
                <p14:nvContentPartPr>
                  <p14:cNvPr id="13" name="Ink 20"/>
                  <p14:cNvContentPartPr/>
                  <p14:nvPr/>
                </p14:nvContentPartPr>
                <p14:xfrm>
                  <a:off x="6487443" y="1217741"/>
                  <a:ext cx="3467160" cy="2895840"/>
                </p14:xfrm>
              </p:contentPart>
            </mc:Choice>
            <mc:Fallback>
              <p:pic>
                <p:nvPicPr>
                  <p:cNvPr id="13" name="Ink 20"/>
                  <p:cNvPicPr/>
                  <p:nvPr/>
                </p:nvPicPr>
                <p:blipFill>
                  <a:blip r:embed="rId18"/>
                  <a:stretch>
                    <a:fillRect/>
                  </a:stretch>
                </p:blipFill>
                <p:spPr>
                  <a:xfrm>
                    <a:off x="6470650" y="1198094"/>
                    <a:ext cx="3498809" cy="293940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">
                <p14:nvContentPartPr>
                  <p14:cNvPr id="14" name="Ink 22"/>
                  <p14:cNvContentPartPr/>
                  <p14:nvPr/>
                </p14:nvContentPartPr>
                <p14:xfrm>
                  <a:off x="3346803" y="4081541"/>
                  <a:ext cx="3224520" cy="2481120"/>
                </p14:xfrm>
              </p:contentPart>
            </mc:Choice>
            <mc:Fallback>
              <p:pic>
                <p:nvPicPr>
                  <p:cNvPr id="14" name="Ink 22"/>
                  <p:cNvPicPr/>
                  <p:nvPr/>
                </p:nvPicPr>
                <p:blipFill>
                  <a:blip r:embed="rId20"/>
                  <a:stretch>
                    <a:fillRect/>
                  </a:stretch>
                </p:blipFill>
                <p:spPr>
                  <a:xfrm>
                    <a:off x="3325483" y="4052492"/>
                    <a:ext cx="3266514" cy="2538363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5" name="Ink 26"/>
                <p14:cNvContentPartPr/>
                <p14:nvPr/>
              </p14:nvContentPartPr>
              <p14:xfrm>
                <a:off x="4637643" y="2092632"/>
                <a:ext cx="3772080" cy="4952880"/>
              </p14:xfrm>
            </p:contentPart>
          </mc:Choice>
          <mc:Fallback>
            <p:pic>
              <p:nvPicPr>
                <p:cNvPr id="15" name="Ink 26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628599" y="2073832"/>
                  <a:ext cx="3794691" cy="49938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6" name="Ink 30"/>
                <p14:cNvContentPartPr/>
                <p14:nvPr/>
              </p14:nvContentPartPr>
              <p14:xfrm>
                <a:off x="4423443" y="4735392"/>
                <a:ext cx="6153120" cy="371520"/>
              </p14:xfrm>
            </p:contentPart>
          </mc:Choice>
          <mc:Fallback>
            <p:pic>
              <p:nvPicPr>
                <p:cNvPr id="16" name="Ink 30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413753" y="4705500"/>
                  <a:ext cx="6169916" cy="4150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8" name="Ink 32"/>
                <p14:cNvContentPartPr/>
                <p14:nvPr/>
              </p14:nvContentPartPr>
              <p14:xfrm>
                <a:off x="3939243" y="3392592"/>
                <a:ext cx="5786640" cy="2910240"/>
              </p14:xfrm>
            </p:contentPart>
          </mc:Choice>
          <mc:Fallback>
            <p:pic>
              <p:nvPicPr>
                <p:cNvPr id="18" name="Ink 32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918572" y="3365250"/>
                  <a:ext cx="5822169" cy="29632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19" name="Ink 34"/>
                <p14:cNvContentPartPr/>
                <p14:nvPr/>
              </p14:nvContentPartPr>
              <p14:xfrm>
                <a:off x="3953643" y="2946912"/>
                <a:ext cx="8520120" cy="3100320"/>
              </p14:xfrm>
            </p:contentPart>
          </mc:Choice>
          <mc:Fallback>
            <p:pic>
              <p:nvPicPr>
                <p:cNvPr id="19" name="Ink 34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936847" y="2939221"/>
                  <a:ext cx="8542730" cy="3126811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18989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2"/>
          <p:cNvSpPr txBox="1">
            <a:spLocks/>
          </p:cNvSpPr>
          <p:nvPr/>
        </p:nvSpPr>
        <p:spPr>
          <a:xfrm>
            <a:off x="292100" y="-1047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ko-KR" sz="3600" dirty="0" err="1" smtClean="0"/>
              <a:t>Variational</a:t>
            </a:r>
            <a:r>
              <a:rPr lang="en-US" altLang="ko-KR" sz="3600" dirty="0" smtClean="0"/>
              <a:t> Estimation of f-divergences</a:t>
            </a:r>
            <a:endParaRPr lang="ko-KR" altLang="en-US" sz="3600" dirty="0"/>
          </a:p>
        </p:txBody>
      </p:sp>
      <p:sp>
        <p:nvSpPr>
          <p:cNvPr id="4" name="직사각형 3"/>
          <p:cNvSpPr/>
          <p:nvPr/>
        </p:nvSpPr>
        <p:spPr>
          <a:xfrm>
            <a:off x="0" y="889000"/>
            <a:ext cx="4229100" cy="6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77900" y="1533081"/>
                <a:ext cx="6311900" cy="1069975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21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77900" y="1533081"/>
                <a:ext cx="6311900" cy="1069975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Content Placeholder 2"/>
              <p:cNvSpPr txBox="1">
                <a:spLocks/>
              </p:cNvSpPr>
              <p:nvPr/>
            </p:nvSpPr>
            <p:spPr>
              <a:xfrm>
                <a:off x="2298700" y="2647505"/>
                <a:ext cx="7632700" cy="11223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GB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sup</m:t>
                                  </m:r>
                                </m:e>
                                <m:lim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sSub>
                                    <m:sSubPr>
                                      <m:ctrlP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dom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lang="en-GB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GB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p>
                                          <m:r>
                                            <a:rPr lang="en-GB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p>
                                    </m:sub>
                                  </m:sSub>
                                </m:lim>
                              </m:limLow>
                            </m:fName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f>
                                    <m:fPr>
                                      <m:ctrlP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en-US" b="0" i="1" smtClean="0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den>
                                  </m:f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GB" i="1">
                                          <a:solidFill>
                                            <a:schemeClr val="accent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GB" i="1">
                                      <a:solidFill>
                                        <a:schemeClr val="accent2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func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22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8700" y="2647505"/>
                <a:ext cx="7632700" cy="112236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ontent Placeholder 2"/>
              <p:cNvSpPr txBox="1">
                <a:spLocks/>
              </p:cNvSpPr>
              <p:nvPr/>
            </p:nvSpPr>
            <p:spPr>
              <a:xfrm>
                <a:off x="2908300" y="3814317"/>
                <a:ext cx="8013700" cy="111601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GB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𝒯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𝒳</m:t>
                                  </m:r>
                                </m:sub>
                                <m:sup/>
                                <m:e>
                                  <m:r>
                                    <a:rPr lang="en-US" b="0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GB" i="1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i="1">
                                          <a:solidFill>
                                            <a:schemeClr val="accent6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d>
                                    <m:d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nary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nary>
                                <m:nary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𝒳</m:t>
                                  </m:r>
                                </m:sub>
                                <m:sup/>
                                <m:e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  <m:d>
                                    <m:dPr>
                                      <m:ctrlPr>
                                        <a:rPr lang="en-GB" i="1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i="1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sSup>
                                    <m:sSup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  <m:d>
                                    <m:d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  <m:d>
                                        <m:dPr>
                                          <m:ctrlP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23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8300" y="3814317"/>
                <a:ext cx="8013700" cy="111601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Content Placeholder 2"/>
              <p:cNvSpPr txBox="1">
                <a:spLocks/>
              </p:cNvSpPr>
              <p:nvPr/>
            </p:nvSpPr>
            <p:spPr>
              <a:xfrm>
                <a:off x="2971800" y="4990654"/>
                <a:ext cx="6184900" cy="73501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GB">
                                  <a:latin typeface="Cambria Math" panose="02040503050406030204" pitchFamily="18" charset="0"/>
                                </a:rPr>
                                <m:t>sup</m:t>
                              </m:r>
                            </m:e>
                            <m:lim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𝒯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𝔼</m:t>
                                  </m:r>
                                </m:e>
                                <m:sub>
                                  <m:r>
                                    <a:rPr lang="en-GB" i="1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i="1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𝔼</m:t>
                                  </m:r>
                                </m:e>
                                <m:sub>
                                  <m:r>
                                    <a:rPr lang="en-GB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GB" i="1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lang="en-US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𝑄</m:t>
                                  </m:r>
                                </m:sub>
                              </m:s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sSup>
                                <m:sSup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p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))]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2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800" y="4990654"/>
                <a:ext cx="6184900" cy="735014"/>
              </a:xfrm>
              <a:prstGeom prst="rect">
                <a:avLst/>
              </a:prstGeom>
              <a:blipFill rotWithShape="0">
                <a:blip r:embed="rId5"/>
                <a:stretch>
                  <a:fillRect b="-8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Group 10"/>
          <p:cNvGrpSpPr/>
          <p:nvPr/>
        </p:nvGrpSpPr>
        <p:grpSpPr>
          <a:xfrm>
            <a:off x="788513" y="5463582"/>
            <a:ext cx="8408969" cy="685947"/>
            <a:chOff x="788513" y="5719614"/>
            <a:chExt cx="8408969" cy="685947"/>
          </a:xfrm>
        </p:grpSpPr>
        <p:sp>
          <p:nvSpPr>
            <p:cNvPr id="26" name="Left Brace 7"/>
            <p:cNvSpPr/>
            <p:nvPr/>
          </p:nvSpPr>
          <p:spPr>
            <a:xfrm rot="16200000">
              <a:off x="5075926" y="4840181"/>
              <a:ext cx="173980" cy="1932845"/>
            </a:xfrm>
            <a:prstGeom prst="leftBrace">
              <a:avLst/>
            </a:prstGeom>
            <a:ln w="444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Left Brace 8"/>
            <p:cNvSpPr/>
            <p:nvPr/>
          </p:nvSpPr>
          <p:spPr>
            <a:xfrm rot="16200000">
              <a:off x="7539510" y="4567714"/>
              <a:ext cx="109689" cy="2413490"/>
            </a:xfrm>
            <a:prstGeom prst="leftBrace">
              <a:avLst/>
            </a:prstGeom>
            <a:ln w="444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88513" y="5943896"/>
              <a:ext cx="84089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Segoe UI" panose="020B0502040204020203" pitchFamily="34" charset="0"/>
                  <a:cs typeface="Segoe UI" panose="020B0502040204020203" pitchFamily="34" charset="0"/>
                </a:rPr>
                <a:t>Approximate using:        samples from </a:t>
              </a:r>
              <a:r>
                <a:rPr lang="en-US" sz="2400" i="1" dirty="0" smtClean="0">
                  <a:solidFill>
                    <a:schemeClr val="accent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</a:t>
              </a:r>
              <a:r>
                <a:rPr lang="en-US" sz="24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     </a:t>
              </a:r>
              <a:r>
                <a:rPr lang="en-US" sz="2400" dirty="0">
                  <a:latin typeface="Segoe UI" panose="020B0502040204020203" pitchFamily="34" charset="0"/>
                  <a:cs typeface="Segoe UI" panose="020B0502040204020203" pitchFamily="34" charset="0"/>
                </a:rPr>
                <a:t>samples from </a:t>
              </a:r>
              <a:r>
                <a:rPr lang="en-US" sz="2400" i="1" dirty="0" smtClean="0">
                  <a:solidFill>
                    <a:srgbClr val="00B0F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Q</a:t>
              </a:r>
              <a:endParaRPr lang="en-US" sz="2400" i="1" dirty="0">
                <a:solidFill>
                  <a:srgbClr val="00B0F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240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400" dirty="0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4059</TotalTime>
  <Words>433</Words>
  <Application>Microsoft Office PowerPoint</Application>
  <PresentationFormat>와이드스크린</PresentationFormat>
  <Paragraphs>155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맑은 고딕</vt:lpstr>
      <vt:lpstr>Arial</vt:lpstr>
      <vt:lpstr>Calibri</vt:lpstr>
      <vt:lpstr>Calibri Light</vt:lpstr>
      <vt:lpstr>Cambria Math</vt:lpstr>
      <vt:lpstr>Segoe UI</vt:lpstr>
      <vt:lpstr>Office Theme</vt:lpstr>
      <vt:lpstr>방성수  * NIPS 2016 발표자료를 수정하였음 </vt:lpstr>
      <vt:lpstr>Goal   Generalization using f-divergence   Contributions   - GAN 특별한 케이스의 모델임을 보임  - 다양한 f-divergence 모델을 제시함  - saddle point optimization 개선과 이론적 support  </vt:lpstr>
      <vt:lpstr> P : True Model  Q : Generative Model  P, Q : Sets of Models  </vt:lpstr>
      <vt:lpstr>PowerPoint 프레젠테이션</vt:lpstr>
      <vt:lpstr>  D_f (Q∥P)=∫16_X▒〖p(x)  f((q(x))/(p(x))) 〗 dx             f : convex, lower semicontinuous ft, f(1)=0</vt:lpstr>
      <vt:lpstr>PowerPoint 프레젠테이션</vt:lpstr>
      <vt:lpstr>PowerPoint 프레젠테이션</vt:lpstr>
      <vt:lpstr>  f^∗ (t)=sup_{u∈dom_f } ⁡{ut-f(u)} f(u)=sup┬{u∈dom_(f^∗ ) } ⁡{tu-f^∗ (u)}          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Thanks!?</vt:lpstr>
      <vt:lpstr>Does the divergence matter?</vt:lpstr>
      <vt:lpstr>MNIST Setup</vt:lpstr>
      <vt:lpstr>Optimal variational function (discriminator)</vt:lpstr>
      <vt:lpstr>PowerPoint 프레젠테이션</vt:lpstr>
    </vt:vector>
  </TitlesOfParts>
  <Company>Microsoft Research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f-GAN: Training Generative Neural Samplers using Variational Divergence Minimization</dc:title>
  <dc:creator>Sebastian Nowozin</dc:creator>
  <cp:lastModifiedBy>Windows 사용자</cp:lastModifiedBy>
  <cp:revision>114</cp:revision>
  <dcterms:created xsi:type="dcterms:W3CDTF">2016-06-07T09:53:54Z</dcterms:created>
  <dcterms:modified xsi:type="dcterms:W3CDTF">2017-07-25T09:05:29Z</dcterms:modified>
</cp:coreProperties>
</file>